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3" r:id="rId9"/>
    <p:sldId id="263" r:id="rId10"/>
    <p:sldId id="264" r:id="rId11"/>
    <p:sldId id="282" r:id="rId12"/>
    <p:sldId id="265" r:id="rId13"/>
    <p:sldId id="269" r:id="rId14"/>
    <p:sldId id="270" r:id="rId15"/>
    <p:sldId id="266" r:id="rId16"/>
    <p:sldId id="267" r:id="rId17"/>
    <p:sldId id="268" r:id="rId18"/>
    <p:sldId id="271" r:id="rId19"/>
    <p:sldId id="272" r:id="rId20"/>
    <p:sldId id="291" r:id="rId21"/>
    <p:sldId id="287" r:id="rId22"/>
    <p:sldId id="285" r:id="rId23"/>
    <p:sldId id="286" r:id="rId24"/>
    <p:sldId id="288" r:id="rId25"/>
    <p:sldId id="273" r:id="rId26"/>
    <p:sldId id="274" r:id="rId27"/>
    <p:sldId id="275" r:id="rId28"/>
    <p:sldId id="284" r:id="rId29"/>
    <p:sldId id="289" r:id="rId30"/>
    <p:sldId id="290" r:id="rId31"/>
    <p:sldId id="276" r:id="rId32"/>
    <p:sldId id="277" r:id="rId33"/>
    <p:sldId id="278" r:id="rId34"/>
    <p:sldId id="279" r:id="rId35"/>
    <p:sldId id="280" r:id="rId36"/>
    <p:sldId id="281" r:id="rId3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9" autoAdjust="0"/>
    <p:restoredTop sz="94599" autoAdjust="0"/>
  </p:normalViewPr>
  <p:slideViewPr>
    <p:cSldViewPr>
      <p:cViewPr varScale="1">
        <p:scale>
          <a:sx n="75" d="100"/>
          <a:sy n="75" d="100"/>
        </p:scale>
        <p:origin x="10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5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9" name="日期占位符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1" name="日期占位符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21" name="页脚占位符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24" name="页脚占位符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5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29" name="页脚占位符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1E91B6-4D00-4098-943A-0D973440C0B8}" type="datetimeFigureOut">
              <a:rPr lang="zh-CN" altLang="en-US" smtClean="0"/>
              <a:pPr/>
              <a:t>2015/3/19</a:t>
            </a:fld>
            <a:endParaRPr lang="zh-CN" altLang="en-US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0EBB770-2C60-4710-856D-6086DEEC6FA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archtb.com/2012/09/tl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zsxxsz.iteye.com/blog/1773413" TargetMode="External"/><Relationship Id="rId2" Type="http://schemas.openxmlformats.org/officeDocument/2006/relationships/hyperlink" Target="http://zsxxsz.iteye.com/blog/1851701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zsxxsz.iteye.com/blog/1506554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zsxxsz.iteye.com/" TargetMode="External"/><Relationship Id="rId2" Type="http://schemas.openxmlformats.org/officeDocument/2006/relationships/hyperlink" Target="http://sourceforge.net/projects/acl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8458200" cy="1222375"/>
          </a:xfrm>
        </p:spPr>
        <p:txBody>
          <a:bodyPr/>
          <a:lstStyle/>
          <a:p>
            <a:pPr algn="ctr"/>
            <a:r>
              <a:rPr lang="en-US" altLang="zh-CN" dirty="0" smtClean="0"/>
              <a:t>ACL </a:t>
            </a:r>
            <a:r>
              <a:rPr lang="zh-CN" altLang="en-US" dirty="0" smtClean="0"/>
              <a:t>介绍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zh-CN" dirty="0" smtClean="0"/>
              <a:t>---</a:t>
            </a:r>
            <a:r>
              <a:rPr lang="zh-CN" altLang="en-US" dirty="0" smtClean="0"/>
              <a:t>郑树新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是什么</a:t>
            </a:r>
            <a:endParaRPr lang="en-US" altLang="zh-CN" dirty="0" smtClean="0"/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应用场景</a:t>
            </a:r>
            <a:endParaRPr lang="en-US" altLang="zh-CN" dirty="0" smtClean="0"/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谁在用</a:t>
            </a:r>
            <a:endParaRPr lang="en-US" altLang="zh-CN" dirty="0" smtClean="0"/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模块划分</a:t>
            </a:r>
            <a:endParaRPr lang="en-US" altLang="zh-CN" dirty="0" smtClean="0"/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服务器框架</a:t>
            </a:r>
            <a:endParaRPr lang="en-US" altLang="zh-CN" dirty="0" smtClean="0"/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通信模块</a:t>
            </a:r>
            <a:endParaRPr lang="en-US" altLang="zh-CN" dirty="0" smtClean="0"/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日志模块</a:t>
            </a:r>
            <a:endParaRPr lang="en-US" altLang="zh-CN" dirty="0" smtClean="0"/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编程示例</a:t>
            </a:r>
            <a:endParaRPr lang="en-US" altLang="zh-CN" dirty="0" smtClean="0"/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编译安装</a:t>
            </a:r>
            <a:endParaRPr lang="en-US" altLang="zh-CN" dirty="0" smtClean="0"/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相关资源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是什么？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ACL </a:t>
            </a:r>
            <a:r>
              <a:rPr lang="zh-CN" altLang="en-US" sz="2400" dirty="0" smtClean="0"/>
              <a:t>（全称 </a:t>
            </a:r>
            <a:r>
              <a:rPr lang="en-US" altLang="zh-CN" sz="2400" dirty="0" smtClean="0"/>
              <a:t>Advanced C Library</a:t>
            </a:r>
            <a:r>
              <a:rPr lang="zh-CN" altLang="en-US" sz="2400" dirty="0" smtClean="0"/>
              <a:t>），是一组跨平台的 </a:t>
            </a:r>
            <a:r>
              <a:rPr lang="en-US" altLang="zh-CN" sz="2400" dirty="0" smtClean="0"/>
              <a:t>C/C++ </a:t>
            </a:r>
            <a:r>
              <a:rPr lang="zh-CN" altLang="en-US" sz="2400" dirty="0" smtClean="0"/>
              <a:t>网络通讯及服务器框架库，目前支持的平台：</a:t>
            </a:r>
            <a:r>
              <a:rPr lang="en-US" altLang="zh-CN" sz="2400" dirty="0" smtClean="0">
                <a:solidFill>
                  <a:srgbClr val="00B050"/>
                </a:solidFill>
              </a:rPr>
              <a:t>Windows/Linux</a:t>
            </a:r>
            <a:r>
              <a:rPr lang="en-US" altLang="zh-CN" sz="2400" dirty="0" smtClean="0"/>
              <a:t>/</a:t>
            </a:r>
            <a:r>
              <a:rPr lang="en-US" altLang="zh-CN" sz="2400" dirty="0" smtClean="0">
                <a:solidFill>
                  <a:srgbClr val="FFFF00"/>
                </a:solidFill>
              </a:rPr>
              <a:t>BSD/Solaris/MAC</a:t>
            </a:r>
            <a:r>
              <a:rPr lang="en-US" altLang="zh-CN" sz="2400" dirty="0" smtClean="0"/>
              <a:t> </a:t>
            </a:r>
          </a:p>
          <a:p>
            <a:r>
              <a:rPr lang="en-US" altLang="zh-CN" sz="2400" dirty="0" smtClean="0"/>
              <a:t>ACL </a:t>
            </a:r>
            <a:r>
              <a:rPr lang="zh-CN" altLang="en-US" sz="2400" dirty="0" smtClean="0"/>
              <a:t>还包括网络应用常用的功能库，如：</a:t>
            </a:r>
            <a:r>
              <a:rPr lang="en-US" altLang="zh-CN" sz="2400" dirty="0" smtClean="0"/>
              <a:t>xml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json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http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icmp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dns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memcache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redis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mime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smtp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mysql</a:t>
            </a:r>
            <a:r>
              <a:rPr lang="en-US" altLang="zh-CN" sz="2400" dirty="0" smtClean="0"/>
              <a:t>/</a:t>
            </a:r>
            <a:r>
              <a:rPr lang="en-US" altLang="zh-CN" sz="2400" dirty="0" err="1" smtClean="0"/>
              <a:t>sqlite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handlersocket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beanstalk</a:t>
            </a:r>
            <a:r>
              <a:rPr lang="zh-CN" altLang="en-US" sz="2400" dirty="0" smtClean="0"/>
              <a:t>，多种编码（如：</a:t>
            </a:r>
            <a:r>
              <a:rPr lang="en-US" altLang="zh-CN" sz="2400" dirty="0" smtClean="0"/>
              <a:t>base64/mime base64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urlcode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qp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hex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charset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etc</a:t>
            </a:r>
            <a:r>
              <a:rPr lang="zh-CN" altLang="en-US" sz="2400" dirty="0" smtClean="0"/>
              <a:t>），常用数据结构（如：</a:t>
            </a:r>
            <a:r>
              <a:rPr lang="en-US" altLang="zh-CN" sz="2400" dirty="0" smtClean="0"/>
              <a:t>hash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array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ring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fifo</a:t>
            </a:r>
            <a:r>
              <a:rPr lang="zh-CN" altLang="en-US" sz="2400" dirty="0" smtClean="0"/>
              <a:t>，二分块查找，</a:t>
            </a:r>
            <a:r>
              <a:rPr lang="en-US" altLang="zh-CN" sz="2400" dirty="0" smtClean="0"/>
              <a:t>stack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avl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etc</a:t>
            </a:r>
            <a:r>
              <a:rPr lang="zh-CN" altLang="en-US" sz="2400" dirty="0" smtClean="0"/>
              <a:t>），线程池，</a:t>
            </a:r>
            <a:r>
              <a:rPr lang="en-US" altLang="zh-CN" sz="2400" dirty="0" smtClean="0"/>
              <a:t>etc</a:t>
            </a:r>
          </a:p>
          <a:p>
            <a:r>
              <a:rPr lang="en-US" altLang="zh-CN" sz="2400" dirty="0" smtClean="0"/>
              <a:t>ACL </a:t>
            </a:r>
            <a:r>
              <a:rPr lang="zh-CN" altLang="en-US" sz="2400" dirty="0" smtClean="0"/>
              <a:t>的设计原则：从实用角度 出发，结合常见应用场景，为开发者提供快速开发、稳定可靠的通信框架及服务框架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应用场景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一、服务器编程：</a:t>
            </a:r>
            <a:r>
              <a:rPr lang="en-US" altLang="zh-CN" sz="2400" dirty="0" smtClean="0"/>
              <a:t>Linux/Unix </a:t>
            </a:r>
            <a:r>
              <a:rPr lang="zh-CN" altLang="en-US" sz="2400" dirty="0" smtClean="0"/>
              <a:t>平台下常见服务器编程（含 </a:t>
            </a:r>
            <a:r>
              <a:rPr lang="en-US" altLang="zh-CN" sz="2400" dirty="0" err="1" smtClean="0"/>
              <a:t>mysql</a:t>
            </a:r>
            <a:r>
              <a:rPr lang="en-US" altLang="zh-CN" sz="2400" dirty="0" smtClean="0"/>
              <a:t>/</a:t>
            </a:r>
            <a:r>
              <a:rPr lang="en-US" altLang="zh-CN" sz="2400" dirty="0" err="1" smtClean="0"/>
              <a:t>sqlite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数据库编程）</a:t>
            </a:r>
            <a:endParaRPr lang="en-US" altLang="zh-CN" sz="2400" dirty="0" smtClean="0"/>
          </a:p>
          <a:p>
            <a:r>
              <a:rPr lang="zh-CN" altLang="en-US" sz="2400" dirty="0" smtClean="0"/>
              <a:t>二、网络编程：阻塞方式（</a:t>
            </a:r>
            <a:r>
              <a:rPr lang="en-US" altLang="zh-CN" sz="2400" dirty="0" err="1" smtClean="0"/>
              <a:t>ssl</a:t>
            </a:r>
            <a:r>
              <a:rPr lang="zh-CN" altLang="en-US" sz="2400" dirty="0" smtClean="0"/>
              <a:t>）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非阻塞方式（</a:t>
            </a:r>
            <a:r>
              <a:rPr lang="en-US" altLang="zh-CN" sz="2400" dirty="0" err="1" smtClean="0"/>
              <a:t>ssl</a:t>
            </a:r>
            <a:r>
              <a:rPr lang="en-US" altLang="zh-CN" sz="2400" dirty="0" smtClean="0"/>
              <a:t>)</a:t>
            </a:r>
            <a:r>
              <a:rPr lang="zh-CN" altLang="en-US" sz="2400" dirty="0" smtClean="0"/>
              <a:t>，支持常见的通信协议如下：</a:t>
            </a:r>
            <a:endParaRPr lang="en-US" altLang="zh-CN" sz="2400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sz="2400" dirty="0" smtClean="0"/>
              <a:t>三、</a:t>
            </a:r>
            <a:r>
              <a:rPr lang="en-US" altLang="zh-CN" sz="2400" dirty="0" smtClean="0"/>
              <a:t>WIN32 </a:t>
            </a:r>
            <a:r>
              <a:rPr lang="zh-CN" altLang="en-US" sz="2400" dirty="0" smtClean="0"/>
              <a:t>界面相关的网络编程</a:t>
            </a:r>
            <a:endParaRPr lang="en-US" altLang="zh-CN" sz="2400" dirty="0" smtClean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142791"/>
              </p:ext>
            </p:extLst>
          </p:nvPr>
        </p:nvGraphicFramePr>
        <p:xfrm>
          <a:off x="755576" y="3356992"/>
          <a:ext cx="7920882" cy="1166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720080"/>
                <a:gridCol w="720080"/>
                <a:gridCol w="648072"/>
                <a:gridCol w="1080120"/>
                <a:gridCol w="936104"/>
                <a:gridCol w="1008112"/>
                <a:gridCol w="1368153"/>
                <a:gridCol w="648073"/>
              </a:tblGrid>
              <a:tr h="360040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协议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http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 smtClean="0"/>
                        <a:t>smtp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 smtClean="0"/>
                        <a:t>icmp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 smtClean="0"/>
                        <a:t>memcache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 smtClean="0"/>
                        <a:t>redis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beanstalk</a:t>
                      </a:r>
                      <a:endParaRPr lang="zh-CN" alt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 smtClean="0"/>
                        <a:t>handlersocket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 smtClean="0"/>
                        <a:t>dns</a:t>
                      </a:r>
                      <a:endParaRPr lang="zh-CN" altLang="en-US" sz="1400" dirty="0"/>
                    </a:p>
                  </a:txBody>
                  <a:tcPr/>
                </a:tc>
              </a:tr>
              <a:tr h="403089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客户端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√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√</a:t>
                      </a:r>
                    </a:p>
                  </a:txBody>
                  <a:tcPr/>
                </a:tc>
              </a:tr>
              <a:tr h="403089"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服务端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/>
                        <a:t>√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谁在用 </a:t>
            </a:r>
            <a:r>
              <a:rPr lang="en-US" altLang="zh-CN" dirty="0" smtClean="0"/>
              <a:t>ACL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某财经类网站：行情服务器，缓存服务器等</a:t>
            </a:r>
            <a:endParaRPr lang="en-US" altLang="zh-CN" sz="2400" dirty="0" smtClean="0"/>
          </a:p>
          <a:p>
            <a:r>
              <a:rPr lang="zh-CN" altLang="en-US" sz="2400" dirty="0" smtClean="0"/>
              <a:t>某企业应用：反垃圾网关，用户认证等</a:t>
            </a:r>
            <a:endParaRPr lang="en-US" altLang="zh-CN" sz="2400" dirty="0" smtClean="0"/>
          </a:p>
          <a:p>
            <a:r>
              <a:rPr lang="zh-CN" altLang="en-US" sz="2400" dirty="0" smtClean="0"/>
              <a:t>某企业应用：</a:t>
            </a:r>
            <a:r>
              <a:rPr lang="en-US" altLang="zh-CN" sz="2400" dirty="0" smtClean="0"/>
              <a:t>IM</a:t>
            </a:r>
            <a:r>
              <a:rPr lang="zh-CN" altLang="en-US" sz="2400" dirty="0" smtClean="0"/>
              <a:t>服务端，邮件服务端等</a:t>
            </a:r>
            <a:endParaRPr lang="en-US" altLang="zh-CN" sz="2400" dirty="0" smtClean="0"/>
          </a:p>
          <a:p>
            <a:r>
              <a:rPr lang="zh-CN" altLang="en-US" sz="2400" dirty="0" smtClean="0"/>
              <a:t>某些小的团队及个人：游戏服务端、视频服务等</a:t>
            </a:r>
            <a:endParaRPr lang="en-US" altLang="zh-CN" sz="2400" dirty="0" smtClean="0"/>
          </a:p>
          <a:p>
            <a:r>
              <a:rPr lang="zh-CN" altLang="en-US" sz="2400" dirty="0" smtClean="0"/>
              <a:t>一些爱好者（如淘宝的：</a:t>
            </a:r>
            <a:r>
              <a:rPr lang="en-US" altLang="zh-CN" sz="1600" dirty="0" smtClean="0">
                <a:hlinkClick r:id="rId2"/>
              </a:rPr>
              <a:t>http://www.searchtb.com/2012/09/tls.html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  <a:p>
            <a:r>
              <a:rPr lang="zh-CN" altLang="en-US" sz="2400" dirty="0" smtClean="0"/>
              <a:t>。。。</a:t>
            </a:r>
            <a:endParaRPr lang="en-US" altLang="zh-CN" sz="2400" dirty="0" smtClean="0"/>
          </a:p>
          <a:p>
            <a:r>
              <a:rPr lang="zh-CN" altLang="en-US" sz="2400" dirty="0" smtClean="0"/>
              <a:t>有人计划将其移植至</a:t>
            </a:r>
            <a:r>
              <a:rPr lang="en-US" altLang="zh-CN" sz="2400" dirty="0" smtClean="0"/>
              <a:t>Android</a:t>
            </a:r>
            <a:r>
              <a:rPr lang="zh-CN" altLang="en-US" sz="2400" dirty="0" smtClean="0"/>
              <a:t>？（目前已有人移植至</a:t>
            </a:r>
            <a:r>
              <a:rPr lang="en-US" altLang="zh-CN" sz="2400" dirty="0" smtClean="0"/>
              <a:t>arm</a:t>
            </a:r>
            <a:r>
              <a:rPr lang="zh-CN" altLang="en-US" sz="2400" dirty="0" smtClean="0"/>
              <a:t>，龙芯上）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模块划分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sz="2400" dirty="0" smtClean="0"/>
              <a:t>主要包含 </a:t>
            </a:r>
            <a:r>
              <a:rPr lang="en-US" altLang="zh-CN" sz="2400" dirty="0" smtClean="0"/>
              <a:t>6 </a:t>
            </a:r>
            <a:r>
              <a:rPr lang="zh-CN" altLang="en-US" sz="2400" dirty="0" smtClean="0"/>
              <a:t>个库及大量示例，</a:t>
            </a:r>
            <a:r>
              <a:rPr lang="en-US" altLang="zh-CN" sz="2400" dirty="0" smtClean="0"/>
              <a:t>6 </a:t>
            </a:r>
            <a:r>
              <a:rPr lang="zh-CN" altLang="en-US" sz="2400" dirty="0" smtClean="0"/>
              <a:t>个库的说明如下：</a:t>
            </a:r>
          </a:p>
          <a:p>
            <a:r>
              <a:rPr lang="en-US" altLang="zh-CN" sz="2400" dirty="0" smtClean="0"/>
              <a:t>1) </a:t>
            </a:r>
            <a:r>
              <a:rPr lang="en-US" altLang="zh-CN" sz="2400" b="1" dirty="0" err="1" smtClean="0"/>
              <a:t>lib_acl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基础核心库</a:t>
            </a:r>
            <a:r>
              <a:rPr lang="en-US" altLang="zh-CN" sz="2400" dirty="0" smtClean="0"/>
              <a:t>,</a:t>
            </a:r>
            <a:r>
              <a:rPr lang="zh-CN" altLang="en-US" sz="2400" dirty="0" smtClean="0"/>
              <a:t>其它库均依赖于该库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 </a:t>
            </a:r>
            <a:r>
              <a:rPr lang="zh-CN" altLang="en-US" sz="2400" dirty="0" smtClean="0"/>
              <a:t>语言</a:t>
            </a:r>
            <a:r>
              <a:rPr lang="en-US" altLang="zh-CN" sz="2400" dirty="0" smtClean="0"/>
              <a:t>)</a:t>
            </a:r>
            <a:endParaRPr lang="zh-CN" altLang="en-US" sz="2400" dirty="0" smtClean="0"/>
          </a:p>
          <a:p>
            <a:r>
              <a:rPr lang="en-US" altLang="zh-CN" sz="2400" dirty="0" smtClean="0"/>
              <a:t>2) </a:t>
            </a:r>
            <a:r>
              <a:rPr lang="en-US" altLang="zh-CN" sz="2400" b="1" dirty="0" err="1" smtClean="0"/>
              <a:t>lib_protocol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实现了 </a:t>
            </a:r>
            <a:r>
              <a:rPr lang="en-US" altLang="zh-CN" sz="2400" dirty="0" smtClean="0"/>
              <a:t>http/</a:t>
            </a:r>
            <a:r>
              <a:rPr lang="en-US" altLang="zh-CN" sz="2400" dirty="0" err="1" smtClean="0"/>
              <a:t>icmp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协议</a:t>
            </a:r>
            <a:r>
              <a:rPr lang="en-US" altLang="zh-CN" sz="2400" dirty="0" smtClean="0"/>
              <a:t>(C</a:t>
            </a:r>
            <a:r>
              <a:rPr lang="zh-CN" altLang="en-US" sz="2400" dirty="0" smtClean="0"/>
              <a:t>语言</a:t>
            </a:r>
            <a:r>
              <a:rPr lang="en-US" altLang="zh-CN" sz="2400" dirty="0" smtClean="0"/>
              <a:t>)</a:t>
            </a:r>
            <a:endParaRPr lang="zh-CN" altLang="en-US" sz="2400" dirty="0" smtClean="0"/>
          </a:p>
          <a:p>
            <a:r>
              <a:rPr lang="en-US" altLang="zh-CN" sz="2400" dirty="0" smtClean="0"/>
              <a:t>3) </a:t>
            </a:r>
            <a:r>
              <a:rPr lang="en-US" altLang="zh-CN" sz="2400" b="1" dirty="0" err="1" smtClean="0"/>
              <a:t>lib_acl_cpp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封装了 </a:t>
            </a:r>
            <a:r>
              <a:rPr lang="en-US" altLang="zh-CN" sz="2400" dirty="0" err="1" smtClean="0"/>
              <a:t>lib_acl</a:t>
            </a:r>
            <a:r>
              <a:rPr lang="en-US" altLang="zh-CN" sz="2400" dirty="0" smtClean="0"/>
              <a:t>/</a:t>
            </a:r>
            <a:r>
              <a:rPr lang="en-US" altLang="zh-CN" sz="2400" dirty="0" err="1" smtClean="0"/>
              <a:t>lib_protocol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两个库，同时增加了一些其它有价值的功能</a:t>
            </a:r>
            <a:r>
              <a:rPr lang="en-US" altLang="zh-CN" sz="2400" dirty="0" smtClean="0"/>
              <a:t>(C++</a:t>
            </a:r>
            <a:r>
              <a:rPr lang="zh-CN" altLang="en-US" sz="2400" dirty="0" smtClean="0"/>
              <a:t>语言</a:t>
            </a:r>
            <a:r>
              <a:rPr lang="en-US" altLang="zh-CN" sz="2400" dirty="0" smtClean="0"/>
              <a:t>)</a:t>
            </a:r>
            <a:endParaRPr lang="zh-CN" altLang="en-US" sz="2400" dirty="0" smtClean="0"/>
          </a:p>
          <a:p>
            <a:r>
              <a:rPr lang="en-US" altLang="zh-CN" sz="2400" dirty="0" smtClean="0"/>
              <a:t>4) </a:t>
            </a:r>
            <a:r>
              <a:rPr lang="en-US" altLang="zh-CN" sz="2400" dirty="0" err="1" smtClean="0"/>
              <a:t>lib_dict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实现了 </a:t>
            </a:r>
            <a:r>
              <a:rPr lang="en-US" altLang="zh-CN" sz="2400" dirty="0" smtClean="0"/>
              <a:t>KEY-VALUE </a:t>
            </a:r>
            <a:r>
              <a:rPr lang="zh-CN" altLang="en-US" sz="2400" dirty="0" smtClean="0"/>
              <a:t>的字典式存储库，该库还依赖于 </a:t>
            </a:r>
            <a:r>
              <a:rPr lang="en-US" altLang="zh-CN" sz="2400" dirty="0" smtClean="0"/>
              <a:t>BDB, CDB </a:t>
            </a:r>
            <a:r>
              <a:rPr lang="zh-CN" altLang="en-US" sz="2400" dirty="0" smtClean="0"/>
              <a:t>以及 </a:t>
            </a:r>
            <a:r>
              <a:rPr lang="en-US" altLang="zh-CN" sz="2400" dirty="0" err="1" smtClean="0"/>
              <a:t>tokyocabinet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库</a:t>
            </a:r>
            <a:r>
              <a:rPr lang="en-US" altLang="zh-CN" sz="2400" dirty="0" smtClean="0"/>
              <a:t>(C</a:t>
            </a:r>
            <a:r>
              <a:rPr lang="zh-CN" altLang="en-US" sz="2400" dirty="0" smtClean="0"/>
              <a:t>语言）</a:t>
            </a:r>
          </a:p>
          <a:p>
            <a:r>
              <a:rPr lang="en-US" altLang="zh-CN" sz="2400" dirty="0" smtClean="0"/>
              <a:t>5) </a:t>
            </a:r>
            <a:r>
              <a:rPr lang="en-US" altLang="zh-CN" sz="2400" dirty="0" err="1" smtClean="0"/>
              <a:t>lib_tls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封装了 </a:t>
            </a:r>
            <a:r>
              <a:rPr lang="en-US" altLang="zh-CN" sz="2400" dirty="0" err="1" smtClean="0"/>
              <a:t>openssl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库</a:t>
            </a:r>
            <a:r>
              <a:rPr lang="en-US" altLang="zh-CN" sz="2400" dirty="0" smtClean="0"/>
              <a:t>(C</a:t>
            </a:r>
            <a:r>
              <a:rPr lang="zh-CN" altLang="en-US" sz="2400" dirty="0" smtClean="0"/>
              <a:t>语言</a:t>
            </a:r>
            <a:r>
              <a:rPr lang="en-US" altLang="zh-CN" sz="2400" dirty="0" smtClean="0"/>
              <a:t>)</a:t>
            </a:r>
          </a:p>
          <a:p>
            <a:r>
              <a:rPr lang="en-US" altLang="zh-CN" sz="2400" dirty="0" smtClean="0"/>
              <a:t>6) </a:t>
            </a:r>
            <a:r>
              <a:rPr lang="en-US" altLang="zh-CN" sz="2400" b="1" i="1" dirty="0" err="1" smtClean="0"/>
              <a:t>lib_rpc</a:t>
            </a:r>
            <a:r>
              <a:rPr lang="zh-CN" altLang="en-US" sz="2400" dirty="0" smtClean="0"/>
              <a:t>：目前仅支持 </a:t>
            </a:r>
            <a:r>
              <a:rPr lang="en-US" altLang="zh-CN" sz="2400" dirty="0" err="1" smtClean="0"/>
              <a:t>google</a:t>
            </a:r>
            <a:r>
              <a:rPr lang="en-US" altLang="zh-CN" sz="2400" dirty="0" smtClean="0"/>
              <a:t> protocol-buffer(C++)</a:t>
            </a:r>
          </a:p>
          <a:p>
            <a:r>
              <a:rPr lang="zh-CN" altLang="en-US" sz="2400" dirty="0" smtClean="0"/>
              <a:t>大量示例：</a:t>
            </a:r>
            <a:endParaRPr lang="en-US" altLang="zh-CN" sz="2400" dirty="0" smtClean="0"/>
          </a:p>
          <a:p>
            <a:r>
              <a:rPr lang="en-US" altLang="zh-CN" sz="2400" dirty="0" smtClean="0"/>
              <a:t>1</a:t>
            </a:r>
            <a:r>
              <a:rPr lang="zh-CN" altLang="en-US" sz="2400" dirty="0" smtClean="0"/>
              <a:t>）</a:t>
            </a:r>
            <a:r>
              <a:rPr lang="en-US" altLang="zh-CN" sz="2400" dirty="0" err="1" smtClean="0"/>
              <a:t>acl</a:t>
            </a:r>
            <a:r>
              <a:rPr lang="en-US" altLang="zh-CN" sz="2400" dirty="0" smtClean="0"/>
              <a:t>/</a:t>
            </a:r>
            <a:r>
              <a:rPr lang="en-US" altLang="zh-CN" sz="2400" dirty="0" err="1" smtClean="0"/>
              <a:t>lib_acl</a:t>
            </a:r>
            <a:r>
              <a:rPr lang="en-US" altLang="zh-CN" sz="2400" dirty="0" smtClean="0"/>
              <a:t>/samples</a:t>
            </a:r>
            <a:r>
              <a:rPr lang="en-US" altLang="zh-CN" sz="2400" dirty="0" smtClean="0"/>
              <a:t>:  </a:t>
            </a:r>
            <a:r>
              <a:rPr lang="zh-CN" altLang="en-US" sz="2400" dirty="0" smtClean="0"/>
              <a:t>主要是 </a:t>
            </a:r>
            <a:r>
              <a:rPr lang="en-US" altLang="zh-CN" sz="2400" dirty="0" err="1" smtClean="0"/>
              <a:t>lib_acl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库的</a:t>
            </a:r>
            <a:r>
              <a:rPr lang="zh-CN" altLang="en-US" sz="2400" dirty="0" smtClean="0"/>
              <a:t>例子</a:t>
            </a:r>
            <a:endParaRPr lang="en-US" altLang="zh-CN" sz="2400" dirty="0" smtClean="0"/>
          </a:p>
          <a:p>
            <a:r>
              <a:rPr lang="en-US" altLang="zh-CN" sz="2400" dirty="0" smtClean="0"/>
              <a:t>2</a:t>
            </a:r>
            <a:r>
              <a:rPr lang="zh-CN" altLang="en-US" sz="2400" dirty="0" smtClean="0"/>
              <a:t>）</a:t>
            </a:r>
            <a:r>
              <a:rPr lang="en-US" altLang="zh-CN" sz="2400" dirty="0" err="1" smtClean="0"/>
              <a:t>acl</a:t>
            </a:r>
            <a:r>
              <a:rPr lang="en-US" altLang="zh-CN" sz="2400" dirty="0" smtClean="0"/>
              <a:t>/</a:t>
            </a:r>
            <a:r>
              <a:rPr lang="en-US" altLang="zh-CN" sz="2400" dirty="0" err="1" smtClean="0"/>
              <a:t>lib_protocols</a:t>
            </a:r>
            <a:r>
              <a:rPr lang="en-US" altLang="zh-CN" sz="2400" dirty="0" smtClean="0"/>
              <a:t>/samples</a:t>
            </a:r>
            <a:r>
              <a:rPr lang="en-US" altLang="zh-CN" sz="2400" dirty="0"/>
              <a:t>:  </a:t>
            </a:r>
            <a:r>
              <a:rPr lang="zh-CN" altLang="en-US" sz="2400" dirty="0"/>
              <a:t>主要是 </a:t>
            </a:r>
            <a:r>
              <a:rPr lang="en-US" altLang="zh-CN" sz="2400" dirty="0" err="1" smtClean="0"/>
              <a:t>lib_protocol</a:t>
            </a:r>
            <a:r>
              <a:rPr lang="en-US" altLang="zh-CN" sz="2400" dirty="0" smtClean="0"/>
              <a:t> </a:t>
            </a:r>
            <a:r>
              <a:rPr lang="zh-CN" altLang="en-US" sz="2400" dirty="0"/>
              <a:t>库的例子</a:t>
            </a:r>
            <a:endParaRPr lang="en-US" altLang="zh-CN" sz="2400" dirty="0"/>
          </a:p>
          <a:p>
            <a:r>
              <a:rPr lang="en-US" altLang="zh-CN" sz="2400" dirty="0"/>
              <a:t>3</a:t>
            </a:r>
            <a:r>
              <a:rPr lang="zh-CN" altLang="en-US" sz="2400" dirty="0" smtClean="0"/>
              <a:t>）</a:t>
            </a:r>
            <a:r>
              <a:rPr lang="en-US" altLang="zh-CN" sz="2400" dirty="0" err="1" smtClean="0"/>
              <a:t>acl</a:t>
            </a:r>
            <a:r>
              <a:rPr lang="en-US" altLang="zh-CN" sz="2400" dirty="0" smtClean="0"/>
              <a:t>/</a:t>
            </a:r>
            <a:r>
              <a:rPr lang="en-US" altLang="zh-CN" sz="2400" dirty="0" err="1" smtClean="0"/>
              <a:t>lib_acl_cpp</a:t>
            </a:r>
            <a:r>
              <a:rPr lang="en-US" altLang="zh-CN" sz="2400" dirty="0" smtClean="0"/>
              <a:t>/samples: </a:t>
            </a:r>
            <a:r>
              <a:rPr lang="zh-CN" altLang="en-US" sz="2400" dirty="0" smtClean="0"/>
              <a:t>主要是 </a:t>
            </a:r>
            <a:r>
              <a:rPr lang="en-US" altLang="zh-CN" sz="2400" dirty="0" err="1" smtClean="0"/>
              <a:t>lib_acl_cpp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库的例子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lib_acl</a:t>
            </a:r>
            <a:r>
              <a:rPr lang="zh-CN" altLang="en-US" dirty="0" smtClean="0"/>
              <a:t>基础库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6752"/>
            <a:ext cx="8686800" cy="5517232"/>
          </a:xfrm>
        </p:spPr>
        <p:txBody>
          <a:bodyPr>
            <a:noAutofit/>
          </a:bodyPr>
          <a:lstStyle/>
          <a:p>
            <a:r>
              <a:rPr lang="en-US" altLang="zh-CN" sz="2400" b="1" dirty="0" err="1" smtClean="0"/>
              <a:t>stdlib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配置文件、日志记录、网络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文件流读写、内存管理、常用数据结构、字符串处理、目录遍历等</a:t>
            </a:r>
            <a:endParaRPr lang="en-US" altLang="zh-CN" sz="2400" dirty="0" smtClean="0"/>
          </a:p>
          <a:p>
            <a:r>
              <a:rPr lang="en-US" altLang="zh-CN" sz="2400" b="1" dirty="0" smtClean="0"/>
              <a:t>net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客户端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服务端接口、</a:t>
            </a:r>
            <a:r>
              <a:rPr lang="en-US" altLang="zh-CN" sz="2400" dirty="0" smtClean="0"/>
              <a:t>DNS</a:t>
            </a:r>
            <a:r>
              <a:rPr lang="zh-CN" altLang="en-US" sz="2400" dirty="0" smtClean="0"/>
              <a:t>查询、网络套接字、常用</a:t>
            </a:r>
            <a:r>
              <a:rPr lang="en-US" altLang="zh-CN" sz="2400" dirty="0" smtClean="0"/>
              <a:t>TCP</a:t>
            </a:r>
            <a:r>
              <a:rPr lang="zh-CN" altLang="en-US" sz="2400" dirty="0" smtClean="0"/>
              <a:t>控制等</a:t>
            </a:r>
            <a:endParaRPr lang="en-US" altLang="zh-CN" sz="2400" dirty="0" smtClean="0"/>
          </a:p>
          <a:p>
            <a:r>
              <a:rPr lang="en-US" altLang="zh-CN" sz="2400" b="1" dirty="0" err="1" smtClean="0"/>
              <a:t>aio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非阻塞 </a:t>
            </a:r>
            <a:r>
              <a:rPr lang="en-US" altLang="zh-CN" sz="2400" dirty="0" smtClean="0"/>
              <a:t>IO </a:t>
            </a:r>
            <a:r>
              <a:rPr lang="zh-CN" altLang="en-US" sz="2400" dirty="0" smtClean="0"/>
              <a:t>模块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读、写、连接、监听</a:t>
            </a:r>
            <a:r>
              <a:rPr lang="en-US" altLang="zh-CN" sz="2400" dirty="0" smtClean="0"/>
              <a:t>)</a:t>
            </a:r>
          </a:p>
          <a:p>
            <a:r>
              <a:rPr lang="en-US" altLang="zh-CN" sz="2400" b="1" dirty="0" smtClean="0"/>
              <a:t>master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服务器编程框架（进程池模式、多进程多线程模式、多进程非阻塞模式、多进程触发器模式）</a:t>
            </a:r>
            <a:endParaRPr lang="en-US" altLang="zh-CN" sz="2400" dirty="0" smtClean="0"/>
          </a:p>
          <a:p>
            <a:r>
              <a:rPr lang="en-US" altLang="zh-CN" sz="2400" b="1" dirty="0" smtClean="0"/>
              <a:t>thread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线程、线程池、线程锁等</a:t>
            </a:r>
            <a:endParaRPr lang="en-US" altLang="zh-CN" sz="2400" dirty="0" smtClean="0"/>
          </a:p>
          <a:p>
            <a:r>
              <a:rPr lang="en-US" altLang="zh-CN" sz="2400" b="1" dirty="0" smtClean="0"/>
              <a:t>event</a:t>
            </a:r>
            <a:r>
              <a:rPr lang="en-US" altLang="zh-CN" sz="2400" dirty="0" smtClean="0"/>
              <a:t>: IO </a:t>
            </a:r>
            <a:r>
              <a:rPr lang="zh-CN" altLang="en-US" sz="2400" dirty="0" smtClean="0"/>
              <a:t>事件引擎（支持 </a:t>
            </a:r>
            <a:r>
              <a:rPr lang="en-US" altLang="zh-CN" sz="2400" dirty="0" smtClean="0"/>
              <a:t>select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poll</a:t>
            </a:r>
            <a:r>
              <a:rPr lang="zh-CN" altLang="en-US" sz="2400" dirty="0" smtClean="0"/>
              <a:t>、</a:t>
            </a:r>
            <a:r>
              <a:rPr lang="en-US" altLang="zh-CN" sz="2400" dirty="0" err="1" smtClean="0"/>
              <a:t>epoll</a:t>
            </a:r>
            <a:r>
              <a:rPr lang="zh-CN" altLang="en-US" sz="2400" dirty="0" smtClean="0"/>
              <a:t>、</a:t>
            </a:r>
            <a:r>
              <a:rPr lang="en-US" altLang="zh-CN" sz="2400" dirty="0" err="1" smtClean="0"/>
              <a:t>kqueue</a:t>
            </a:r>
            <a:r>
              <a:rPr lang="zh-CN" altLang="en-US" sz="2400" dirty="0" smtClean="0"/>
              <a:t>、</a:t>
            </a:r>
            <a:r>
              <a:rPr lang="en-US" altLang="zh-CN" sz="2400" dirty="0" err="1" smtClean="0"/>
              <a:t>devpoll</a:t>
            </a:r>
            <a:r>
              <a:rPr lang="zh-CN" altLang="en-US" sz="2400" dirty="0" smtClean="0"/>
              <a:t>、</a:t>
            </a:r>
            <a:r>
              <a:rPr lang="en-US" altLang="zh-CN" sz="2400" dirty="0" err="1" smtClean="0"/>
              <a:t>iocp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win32 </a:t>
            </a:r>
            <a:r>
              <a:rPr lang="zh-CN" altLang="en-US" sz="2400" dirty="0" smtClean="0"/>
              <a:t>消息</a:t>
            </a:r>
            <a:r>
              <a:rPr lang="en-US" altLang="zh-CN" sz="2400" dirty="0" smtClean="0"/>
              <a:t>)</a:t>
            </a:r>
          </a:p>
          <a:p>
            <a:r>
              <a:rPr lang="en-US" altLang="zh-CN" sz="2400" b="1" dirty="0" err="1" smtClean="0"/>
              <a:t>json</a:t>
            </a:r>
            <a:r>
              <a:rPr lang="en-US" altLang="zh-CN" sz="2400" b="1" dirty="0" smtClean="0"/>
              <a:t>/xml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支持</a:t>
            </a:r>
            <a:r>
              <a:rPr lang="en-US" altLang="zh-CN" sz="2400" dirty="0" err="1" smtClean="0"/>
              <a:t>josn</a:t>
            </a:r>
            <a:r>
              <a:rPr lang="en-US" altLang="zh-CN" sz="2400" dirty="0" smtClean="0"/>
              <a:t>/xml</a:t>
            </a:r>
            <a:r>
              <a:rPr lang="zh-CN" altLang="en-US" sz="2400" dirty="0" smtClean="0"/>
              <a:t>编解码</a:t>
            </a:r>
            <a:endParaRPr lang="en-US" altLang="zh-CN" sz="2400" dirty="0" smtClean="0"/>
          </a:p>
          <a:p>
            <a:r>
              <a:rPr lang="en-US" altLang="zh-CN" sz="2400" b="1" dirty="0" smtClean="0"/>
              <a:t>db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内存</a:t>
            </a:r>
            <a:r>
              <a:rPr lang="en-US" altLang="zh-CN" sz="2400" dirty="0" smtClean="0"/>
              <a:t>DB</a:t>
            </a:r>
            <a:r>
              <a:rPr lang="zh-CN" altLang="en-US" sz="2400" dirty="0" smtClean="0"/>
              <a:t>库、</a:t>
            </a:r>
            <a:r>
              <a:rPr lang="en-US" altLang="zh-CN" sz="2400" dirty="0" err="1" smtClean="0"/>
              <a:t>mysql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客户端库、</a:t>
            </a:r>
            <a:r>
              <a:rPr lang="en-US" altLang="zh-CN" sz="2400" dirty="0" err="1" smtClean="0"/>
              <a:t>zdb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数字</a:t>
            </a:r>
            <a:r>
              <a:rPr lang="en-US" altLang="zh-CN" sz="2400" dirty="0" smtClean="0"/>
              <a:t>K-V</a:t>
            </a:r>
            <a:r>
              <a:rPr lang="zh-CN" altLang="en-US" sz="2400" dirty="0" smtClean="0"/>
              <a:t>库</a:t>
            </a:r>
            <a:endParaRPr lang="en-US" altLang="zh-CN" sz="2400" dirty="0" smtClean="0"/>
          </a:p>
          <a:p>
            <a:r>
              <a:rPr lang="en-US" altLang="zh-CN" sz="2400" b="1" dirty="0" err="1" smtClean="0"/>
              <a:t>unit_test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配置选项驱动的单元测试模块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Lib_acl</a:t>
            </a:r>
            <a:r>
              <a:rPr lang="en-US" altLang="zh-CN" dirty="0" smtClean="0"/>
              <a:t> </a:t>
            </a:r>
            <a:r>
              <a:rPr lang="zh-CN" altLang="en-US" dirty="0" smtClean="0"/>
              <a:t>结构体全景图</a:t>
            </a:r>
            <a:endParaRPr lang="zh-CN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82041"/>
            <a:ext cx="8686800" cy="445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lib_protocol</a:t>
            </a:r>
            <a:r>
              <a:rPr lang="en-US" altLang="zh-CN" dirty="0" smtClean="0"/>
              <a:t> </a:t>
            </a:r>
            <a:r>
              <a:rPr lang="zh-CN" altLang="en-US" dirty="0" smtClean="0"/>
              <a:t>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/>
              <a:t>http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协议库：比较完整的</a:t>
            </a:r>
            <a:r>
              <a:rPr lang="en-US" altLang="zh-CN" sz="2400" dirty="0" smtClean="0"/>
              <a:t>HTTP</a:t>
            </a:r>
            <a:r>
              <a:rPr lang="zh-CN" altLang="en-US" sz="2400" dirty="0" smtClean="0"/>
              <a:t>协议库，支持</a:t>
            </a:r>
            <a:r>
              <a:rPr lang="en-US" altLang="zh-CN" sz="2400" dirty="0" smtClean="0"/>
              <a:t>HTTP1.0/1.1</a:t>
            </a:r>
            <a:r>
              <a:rPr lang="zh-CN" altLang="en-US" sz="2400" dirty="0" smtClean="0"/>
              <a:t>版本数据传输、协议解析等功能，可用于客户端，也可用于服务端；同时支持阻塞及非阻塞方式传输</a:t>
            </a:r>
            <a:endParaRPr lang="en-US" altLang="zh-CN" sz="2400" dirty="0" smtClean="0"/>
          </a:p>
          <a:p>
            <a:r>
              <a:rPr lang="en-US" altLang="zh-CN" sz="2400" b="1" dirty="0" err="1" smtClean="0"/>
              <a:t>smtp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协议库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客户端传输库，支持</a:t>
            </a:r>
            <a:r>
              <a:rPr lang="en-US" altLang="zh-CN" sz="2400" dirty="0" smtClean="0"/>
              <a:t>SASL</a:t>
            </a:r>
            <a:r>
              <a:rPr lang="zh-CN" altLang="en-US" sz="2400" dirty="0" smtClean="0"/>
              <a:t>身份验证</a:t>
            </a:r>
            <a:endParaRPr lang="en-US" altLang="zh-CN" sz="2400" dirty="0" smtClean="0"/>
          </a:p>
          <a:p>
            <a:r>
              <a:rPr lang="en-US" altLang="zh-CN" sz="2400" b="1" dirty="0" err="1" smtClean="0"/>
              <a:t>icmp</a:t>
            </a:r>
            <a:r>
              <a:rPr lang="en-US" altLang="zh-CN" sz="2400" b="1" dirty="0" smtClean="0"/>
              <a:t>/ping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客户端库，支持阻塞及非阻塞方式</a:t>
            </a:r>
            <a:endParaRPr lang="zh-CN" altLang="en-US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149080"/>
            <a:ext cx="6742113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lib_acl_cpp</a:t>
            </a:r>
            <a:r>
              <a:rPr lang="en-US" altLang="zh-CN" dirty="0" smtClean="0"/>
              <a:t> </a:t>
            </a:r>
            <a:r>
              <a:rPr lang="zh-CN" altLang="en-US" dirty="0" smtClean="0"/>
              <a:t>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554162"/>
            <a:ext cx="8812088" cy="4755158"/>
          </a:xfrm>
        </p:spPr>
        <p:txBody>
          <a:bodyPr>
            <a:normAutofit fontScale="25000" lnSpcReduction="20000"/>
          </a:bodyPr>
          <a:lstStyle/>
          <a:p>
            <a:r>
              <a:rPr lang="en-US" altLang="zh-CN" sz="7200" b="1" dirty="0" err="1" smtClean="0"/>
              <a:t>stdlib</a:t>
            </a:r>
            <a:r>
              <a:rPr lang="en-US" altLang="zh-CN" sz="7200" dirty="0" smtClean="0"/>
              <a:t>: </a:t>
            </a:r>
            <a:r>
              <a:rPr lang="zh-CN" altLang="en-US" sz="7200" dirty="0" smtClean="0"/>
              <a:t>含字符串处理、字符集转换</a:t>
            </a:r>
            <a:r>
              <a:rPr lang="en-US" altLang="zh-CN" sz="7200" dirty="0" smtClean="0"/>
              <a:t>(Linux</a:t>
            </a:r>
            <a:r>
              <a:rPr lang="zh-CN" altLang="en-US" sz="7200" dirty="0" smtClean="0"/>
              <a:t>下封装了</a:t>
            </a:r>
            <a:r>
              <a:rPr lang="en-US" altLang="zh-CN" sz="7200" dirty="0" err="1" smtClean="0"/>
              <a:t>iconv</a:t>
            </a:r>
            <a:r>
              <a:rPr lang="zh-CN" altLang="en-US" sz="7200" dirty="0" smtClean="0"/>
              <a:t>库，</a:t>
            </a:r>
            <a:r>
              <a:rPr lang="en-US" altLang="zh-CN" sz="7200" dirty="0" smtClean="0"/>
              <a:t>win32</a:t>
            </a:r>
            <a:r>
              <a:rPr lang="zh-CN" altLang="en-US" sz="7200" dirty="0" smtClean="0"/>
              <a:t>下封装了平台相关库）、</a:t>
            </a:r>
            <a:r>
              <a:rPr lang="en-US" altLang="zh-CN" sz="7200" dirty="0" smtClean="0"/>
              <a:t>xml/</a:t>
            </a:r>
            <a:r>
              <a:rPr lang="en-US" altLang="zh-CN" sz="7200" dirty="0" err="1" smtClean="0"/>
              <a:t>json</a:t>
            </a:r>
            <a:r>
              <a:rPr lang="zh-CN" altLang="en-US" sz="7200" dirty="0" smtClean="0"/>
              <a:t>编解码、日志、</a:t>
            </a:r>
            <a:r>
              <a:rPr lang="en-US" altLang="zh-CN" sz="7200" dirty="0" smtClean="0"/>
              <a:t>md5</a:t>
            </a:r>
            <a:r>
              <a:rPr lang="zh-CN" altLang="en-US" sz="7200" dirty="0" smtClean="0"/>
              <a:t>、</a:t>
            </a:r>
            <a:r>
              <a:rPr lang="en-US" altLang="zh-CN" sz="7200" dirty="0" err="1" smtClean="0"/>
              <a:t>zlib</a:t>
            </a:r>
            <a:r>
              <a:rPr lang="zh-CN" altLang="en-US" sz="7200" dirty="0" smtClean="0"/>
              <a:t>封装等</a:t>
            </a:r>
            <a:endParaRPr lang="en-US" altLang="zh-CN" sz="7200" dirty="0" smtClean="0"/>
          </a:p>
          <a:p>
            <a:r>
              <a:rPr lang="en-US" altLang="zh-CN" sz="7200" b="1" dirty="0" smtClean="0"/>
              <a:t>stream</a:t>
            </a:r>
            <a:r>
              <a:rPr lang="en-US" altLang="zh-CN" sz="7200" dirty="0" smtClean="0"/>
              <a:t>: </a:t>
            </a:r>
            <a:r>
              <a:rPr lang="zh-CN" altLang="en-US" sz="7200" dirty="0" smtClean="0"/>
              <a:t>网络</a:t>
            </a:r>
            <a:r>
              <a:rPr lang="en-US" altLang="zh-CN" sz="7200" dirty="0" smtClean="0"/>
              <a:t>/</a:t>
            </a:r>
            <a:r>
              <a:rPr lang="zh-CN" altLang="en-US" sz="7200" dirty="0" smtClean="0"/>
              <a:t>文件流，支持阻塞非阻塞方式及</a:t>
            </a:r>
            <a:r>
              <a:rPr lang="en-US" altLang="zh-CN" sz="7200" dirty="0" err="1" smtClean="0"/>
              <a:t>ssl</a:t>
            </a:r>
            <a:r>
              <a:rPr lang="en-US" altLang="zh-CN" sz="7200" dirty="0" smtClean="0"/>
              <a:t> </a:t>
            </a:r>
            <a:r>
              <a:rPr lang="zh-CN" altLang="en-US" sz="7200" dirty="0" smtClean="0"/>
              <a:t>加密传输、客户端</a:t>
            </a:r>
            <a:r>
              <a:rPr lang="en-US" altLang="zh-CN" sz="7200" dirty="0" smtClean="0"/>
              <a:t>/</a:t>
            </a:r>
            <a:r>
              <a:rPr lang="zh-CN" altLang="en-US" sz="7200" dirty="0" smtClean="0"/>
              <a:t>服务端套接字</a:t>
            </a:r>
            <a:endParaRPr lang="en-US" altLang="zh-CN" sz="7200" dirty="0" smtClean="0"/>
          </a:p>
          <a:p>
            <a:r>
              <a:rPr lang="en-US" altLang="zh-CN" sz="7200" b="1" dirty="0" smtClean="0"/>
              <a:t>http</a:t>
            </a:r>
            <a:r>
              <a:rPr lang="en-US" altLang="zh-CN" sz="7200" dirty="0" smtClean="0"/>
              <a:t>: </a:t>
            </a:r>
            <a:r>
              <a:rPr lang="zh-CN" altLang="en-US" sz="7200" dirty="0" smtClean="0"/>
              <a:t>功能丰富的 </a:t>
            </a:r>
            <a:r>
              <a:rPr lang="en-US" altLang="zh-CN" sz="7200" dirty="0" smtClean="0"/>
              <a:t>HTTP </a:t>
            </a:r>
            <a:r>
              <a:rPr lang="zh-CN" altLang="en-US" sz="7200" dirty="0" smtClean="0"/>
              <a:t>协议库，支持客户端</a:t>
            </a:r>
            <a:r>
              <a:rPr lang="en-US" altLang="zh-CN" sz="7200" dirty="0" smtClean="0"/>
              <a:t>/</a:t>
            </a:r>
            <a:r>
              <a:rPr lang="zh-CN" altLang="en-US" sz="7200" dirty="0" smtClean="0"/>
              <a:t>服务端模式，</a:t>
            </a:r>
            <a:r>
              <a:rPr lang="en-US" altLang="zh-CN" sz="7200" dirty="0" smtClean="0"/>
              <a:t>http cookie/session </a:t>
            </a:r>
            <a:r>
              <a:rPr lang="zh-CN" altLang="en-US" sz="7200" dirty="0" smtClean="0"/>
              <a:t>管理、类似</a:t>
            </a:r>
            <a:r>
              <a:rPr lang="en-US" altLang="zh-CN" sz="7200" dirty="0" smtClean="0"/>
              <a:t>Java </a:t>
            </a:r>
            <a:r>
              <a:rPr lang="en-US" altLang="zh-CN" sz="7200" dirty="0" err="1" smtClean="0"/>
              <a:t>HttpServlet</a:t>
            </a:r>
            <a:r>
              <a:rPr lang="en-US" altLang="zh-CN" sz="7200" dirty="0" smtClean="0"/>
              <a:t> </a:t>
            </a:r>
            <a:r>
              <a:rPr lang="zh-CN" altLang="en-US" sz="7200" dirty="0" smtClean="0"/>
              <a:t>编程接口、</a:t>
            </a:r>
            <a:r>
              <a:rPr lang="en-US" altLang="zh-CN" sz="7200" dirty="0" smtClean="0"/>
              <a:t>HTTP mime </a:t>
            </a:r>
            <a:r>
              <a:rPr lang="zh-CN" altLang="en-US" sz="7200" dirty="0" smtClean="0"/>
              <a:t>格式等</a:t>
            </a:r>
            <a:endParaRPr lang="en-US" altLang="zh-CN" sz="7200" dirty="0" smtClean="0"/>
          </a:p>
          <a:p>
            <a:r>
              <a:rPr lang="en-US" altLang="zh-CN" sz="7200" b="1" dirty="0" smtClean="0"/>
              <a:t>master</a:t>
            </a:r>
            <a:r>
              <a:rPr lang="en-US" altLang="zh-CN" sz="7200" dirty="0" smtClean="0"/>
              <a:t>: </a:t>
            </a:r>
            <a:r>
              <a:rPr lang="zh-CN" altLang="en-US" sz="7200" dirty="0" smtClean="0"/>
              <a:t>服务器框架库，支持进程池</a:t>
            </a:r>
            <a:r>
              <a:rPr lang="en-US" altLang="zh-CN" sz="7200" dirty="0" smtClean="0"/>
              <a:t>(</a:t>
            </a:r>
            <a:r>
              <a:rPr lang="en-US" altLang="zh-CN" sz="7200" dirty="0" err="1" smtClean="0"/>
              <a:t>master_proc</a:t>
            </a:r>
            <a:r>
              <a:rPr lang="zh-CN" altLang="en-US" sz="7200" dirty="0" smtClean="0"/>
              <a:t>类</a:t>
            </a:r>
            <a:r>
              <a:rPr lang="en-US" altLang="zh-CN" sz="7200" dirty="0" smtClean="0"/>
              <a:t>)</a:t>
            </a:r>
            <a:r>
              <a:rPr lang="zh-CN" altLang="en-US" sz="7200" dirty="0" smtClean="0"/>
              <a:t>、多进程多线程</a:t>
            </a:r>
            <a:r>
              <a:rPr lang="en-US" altLang="zh-CN" sz="7200" dirty="0" smtClean="0"/>
              <a:t>(</a:t>
            </a:r>
            <a:r>
              <a:rPr lang="en-US" altLang="zh-CN" sz="7200" dirty="0" err="1" smtClean="0"/>
              <a:t>master_threads</a:t>
            </a:r>
            <a:r>
              <a:rPr lang="zh-CN" altLang="en-US" sz="7200" dirty="0" smtClean="0"/>
              <a:t>类</a:t>
            </a:r>
            <a:r>
              <a:rPr lang="en-US" altLang="zh-CN" sz="7200" dirty="0" smtClean="0"/>
              <a:t>)</a:t>
            </a:r>
            <a:r>
              <a:rPr lang="zh-CN" altLang="en-US" sz="7200" dirty="0" smtClean="0"/>
              <a:t>、多进程非阻塞</a:t>
            </a:r>
            <a:r>
              <a:rPr lang="en-US" altLang="zh-CN" sz="7200" dirty="0" smtClean="0"/>
              <a:t>(</a:t>
            </a:r>
            <a:r>
              <a:rPr lang="en-US" altLang="zh-CN" sz="7200" dirty="0" err="1" smtClean="0"/>
              <a:t>master_aio</a:t>
            </a:r>
            <a:r>
              <a:rPr lang="en-US" altLang="zh-CN" sz="7200" dirty="0" smtClean="0"/>
              <a:t>)</a:t>
            </a:r>
            <a:r>
              <a:rPr lang="zh-CN" altLang="en-US" sz="7200" dirty="0" smtClean="0"/>
              <a:t>、</a:t>
            </a:r>
            <a:r>
              <a:rPr lang="en-US" altLang="zh-CN" sz="7200" dirty="0" err="1" smtClean="0"/>
              <a:t>udp</a:t>
            </a:r>
            <a:r>
              <a:rPr lang="zh-CN" altLang="en-US" sz="7200" dirty="0" smtClean="0"/>
              <a:t>非阻塞通信</a:t>
            </a:r>
            <a:r>
              <a:rPr lang="en-US" altLang="zh-CN" sz="7200" dirty="0" smtClean="0"/>
              <a:t>(</a:t>
            </a:r>
            <a:r>
              <a:rPr lang="en-US" altLang="zh-CN" sz="7200" dirty="0" err="1" smtClean="0"/>
              <a:t>master_udp</a:t>
            </a:r>
            <a:r>
              <a:rPr lang="en-US" altLang="zh-CN" sz="7200" dirty="0" smtClean="0"/>
              <a:t>)</a:t>
            </a:r>
            <a:r>
              <a:rPr lang="zh-CN" altLang="en-US" sz="7200" dirty="0" smtClean="0"/>
              <a:t>、触发器</a:t>
            </a:r>
            <a:r>
              <a:rPr lang="en-US" altLang="zh-CN" sz="7200" dirty="0" smtClean="0"/>
              <a:t>(</a:t>
            </a:r>
            <a:r>
              <a:rPr lang="en-US" altLang="zh-CN" sz="7200" dirty="0" err="1" smtClean="0"/>
              <a:t>master_trigger</a:t>
            </a:r>
            <a:r>
              <a:rPr lang="en-US" altLang="zh-CN" sz="7200" dirty="0" smtClean="0"/>
              <a:t>) </a:t>
            </a:r>
            <a:r>
              <a:rPr lang="zh-CN" altLang="en-US" sz="7200" dirty="0" smtClean="0"/>
              <a:t>四种服务器方式</a:t>
            </a:r>
            <a:endParaRPr lang="en-US" altLang="zh-CN" sz="7200" dirty="0" smtClean="0"/>
          </a:p>
          <a:p>
            <a:r>
              <a:rPr lang="en-US" altLang="zh-CN" sz="7200" b="1" dirty="0" smtClean="0"/>
              <a:t>mime</a:t>
            </a:r>
            <a:r>
              <a:rPr lang="en-US" altLang="zh-CN" sz="7200" dirty="0" smtClean="0"/>
              <a:t>: </a:t>
            </a:r>
            <a:r>
              <a:rPr lang="zh-CN" altLang="en-US" sz="7200" dirty="0" smtClean="0"/>
              <a:t>完整的流式</a:t>
            </a:r>
            <a:r>
              <a:rPr lang="en-US" altLang="zh-CN" sz="7200" dirty="0" smtClean="0"/>
              <a:t>mime</a:t>
            </a:r>
            <a:r>
              <a:rPr lang="zh-CN" altLang="en-US" sz="7200" dirty="0" smtClean="0"/>
              <a:t>解析库，含</a:t>
            </a:r>
            <a:r>
              <a:rPr lang="en-US" altLang="zh-CN" sz="7200" dirty="0" smtClean="0"/>
              <a:t>mime</a:t>
            </a:r>
            <a:r>
              <a:rPr lang="zh-CN" altLang="en-US" sz="7200" dirty="0" smtClean="0"/>
              <a:t>、</a:t>
            </a:r>
            <a:r>
              <a:rPr lang="en-US" altLang="zh-CN" sz="7200" dirty="0" smtClean="0"/>
              <a:t>rfc2047</a:t>
            </a:r>
            <a:r>
              <a:rPr lang="zh-CN" altLang="en-US" sz="7200" dirty="0" smtClean="0"/>
              <a:t>、</a:t>
            </a:r>
            <a:r>
              <a:rPr lang="en-US" altLang="zh-CN" sz="7200" dirty="0" smtClean="0"/>
              <a:t>rfc822 </a:t>
            </a:r>
            <a:r>
              <a:rPr lang="zh-CN" altLang="en-US" sz="7200" dirty="0" smtClean="0"/>
              <a:t>等格式解析</a:t>
            </a:r>
            <a:endParaRPr lang="en-US" altLang="zh-CN" sz="7200" dirty="0" smtClean="0"/>
          </a:p>
          <a:p>
            <a:r>
              <a:rPr lang="en-US" altLang="zh-CN" sz="7200" b="1" dirty="0" err="1" smtClean="0"/>
              <a:t>ipc</a:t>
            </a:r>
            <a:r>
              <a:rPr lang="en-US" altLang="zh-CN" sz="7200" dirty="0" smtClean="0"/>
              <a:t>:  </a:t>
            </a:r>
            <a:r>
              <a:rPr lang="zh-CN" altLang="en-US" sz="7200" dirty="0" smtClean="0"/>
              <a:t>阻塞非阻塞模式通讯的交互接口，支持</a:t>
            </a:r>
            <a:r>
              <a:rPr lang="en-US" altLang="zh-CN" sz="7200" dirty="0" smtClean="0"/>
              <a:t>win32</a:t>
            </a:r>
            <a:r>
              <a:rPr lang="zh-CN" altLang="en-US" sz="7200" dirty="0" smtClean="0"/>
              <a:t>窗口消息</a:t>
            </a:r>
            <a:endParaRPr lang="en-US" altLang="zh-CN" sz="7200" dirty="0" smtClean="0"/>
          </a:p>
          <a:p>
            <a:r>
              <a:rPr lang="en-US" altLang="zh-CN" sz="7200" b="1" dirty="0" smtClean="0"/>
              <a:t>queue</a:t>
            </a:r>
            <a:r>
              <a:rPr lang="en-US" altLang="zh-CN" sz="7200" dirty="0" smtClean="0"/>
              <a:t>: </a:t>
            </a:r>
            <a:r>
              <a:rPr lang="zh-CN" altLang="en-US" sz="7200" dirty="0" smtClean="0"/>
              <a:t>磁盘文件队列管理模块</a:t>
            </a:r>
            <a:endParaRPr lang="en-US" altLang="zh-CN" sz="7200" dirty="0" smtClean="0"/>
          </a:p>
          <a:p>
            <a:r>
              <a:rPr lang="zh-CN" altLang="en-US" sz="7200" b="1" dirty="0" smtClean="0"/>
              <a:t>其它常用协议客户端库</a:t>
            </a:r>
            <a:r>
              <a:rPr lang="zh-CN" altLang="en-US" sz="7200" dirty="0" smtClean="0"/>
              <a:t>：</a:t>
            </a:r>
            <a:endParaRPr lang="en-US" altLang="zh-CN" sz="7200" dirty="0" smtClean="0"/>
          </a:p>
          <a:p>
            <a:r>
              <a:rPr lang="en-US" altLang="zh-CN" sz="7200" b="1" dirty="0" err="1" smtClean="0"/>
              <a:t>connpool</a:t>
            </a:r>
            <a:r>
              <a:rPr lang="zh-CN" altLang="en-US" sz="7200" b="1" dirty="0" smtClean="0"/>
              <a:t>：</a:t>
            </a:r>
            <a:r>
              <a:rPr lang="zh-CN" altLang="en-US" sz="7200" dirty="0" smtClean="0"/>
              <a:t>通用 </a:t>
            </a:r>
            <a:r>
              <a:rPr lang="en-US" altLang="zh-CN" sz="7200" dirty="0" smtClean="0"/>
              <a:t>TCP </a:t>
            </a:r>
            <a:r>
              <a:rPr lang="zh-CN" altLang="en-US" sz="7200" dirty="0" smtClean="0"/>
              <a:t>连接池及连接池集群管理框架</a:t>
            </a:r>
            <a:endParaRPr lang="en-US" altLang="zh-CN" sz="7200" dirty="0" smtClean="0"/>
          </a:p>
          <a:p>
            <a:r>
              <a:rPr lang="en-US" altLang="zh-CN" sz="7200" b="1" dirty="0" smtClean="0"/>
              <a:t>db</a:t>
            </a:r>
            <a:r>
              <a:rPr lang="en-US" altLang="zh-CN" sz="7200" dirty="0" smtClean="0"/>
              <a:t>: </a:t>
            </a:r>
            <a:r>
              <a:rPr lang="zh-CN" altLang="en-US" sz="7200" dirty="0" smtClean="0"/>
              <a:t>数据库操作客户端库</a:t>
            </a:r>
            <a:r>
              <a:rPr lang="en-US" altLang="zh-CN" sz="7200" dirty="0" smtClean="0"/>
              <a:t>(</a:t>
            </a:r>
            <a:r>
              <a:rPr lang="zh-CN" altLang="en-US" sz="7200" dirty="0" smtClean="0"/>
              <a:t>支持</a:t>
            </a:r>
            <a:r>
              <a:rPr lang="en-US" altLang="zh-CN" sz="7200" dirty="0" err="1" smtClean="0"/>
              <a:t>mysql</a:t>
            </a:r>
            <a:r>
              <a:rPr lang="en-US" altLang="zh-CN" sz="7200" dirty="0" smtClean="0"/>
              <a:t>/</a:t>
            </a:r>
            <a:r>
              <a:rPr lang="en-US" altLang="zh-CN" sz="7200" dirty="0" err="1" smtClean="0"/>
              <a:t>sqlite</a:t>
            </a:r>
            <a:r>
              <a:rPr lang="en-US" altLang="zh-CN" sz="7200" dirty="0" smtClean="0"/>
              <a:t>)</a:t>
            </a:r>
            <a:r>
              <a:rPr lang="zh-CN" altLang="en-US" sz="7200" dirty="0" smtClean="0"/>
              <a:t>，支持连接池</a:t>
            </a:r>
            <a:endParaRPr lang="en-US" altLang="zh-CN" sz="7200" dirty="0" smtClean="0"/>
          </a:p>
          <a:p>
            <a:r>
              <a:rPr lang="en-US" altLang="zh-CN" sz="7200" b="1" dirty="0" err="1" smtClean="0"/>
              <a:t>memcache</a:t>
            </a:r>
            <a:r>
              <a:rPr lang="en-US" altLang="zh-CN" sz="7200" dirty="0" smtClean="0"/>
              <a:t> : </a:t>
            </a:r>
            <a:r>
              <a:rPr lang="en-US" altLang="zh-CN" sz="7200" dirty="0" err="1" smtClean="0"/>
              <a:t>memcached</a:t>
            </a:r>
            <a:r>
              <a:rPr lang="en-US" altLang="zh-CN" sz="7200" dirty="0" smtClean="0"/>
              <a:t> </a:t>
            </a:r>
            <a:r>
              <a:rPr lang="zh-CN" altLang="en-US" sz="7200" dirty="0" smtClean="0"/>
              <a:t>协议的客户端库，</a:t>
            </a:r>
            <a:r>
              <a:rPr lang="zh-CN" altLang="en-US" sz="7200" dirty="0" smtClean="0"/>
              <a:t>支持连接池、集群管理、长</a:t>
            </a:r>
            <a:r>
              <a:rPr lang="zh-CN" altLang="en-US" sz="7200" dirty="0" smtClean="0"/>
              <a:t>连接</a:t>
            </a:r>
            <a:r>
              <a:rPr lang="zh-CN" altLang="en-US" sz="7200" dirty="0" smtClean="0"/>
              <a:t>重试</a:t>
            </a:r>
            <a:endParaRPr lang="en-US" altLang="zh-CN" sz="7200" dirty="0" smtClean="0"/>
          </a:p>
          <a:p>
            <a:r>
              <a:rPr lang="en-US" altLang="zh-CN" sz="7200" b="1" dirty="0" err="1" smtClean="0"/>
              <a:t>redis</a:t>
            </a:r>
            <a:r>
              <a:rPr lang="en-US" altLang="zh-CN" sz="7200" dirty="0" smtClean="0"/>
              <a:t> </a:t>
            </a:r>
            <a:r>
              <a:rPr lang="en-US" altLang="zh-CN" sz="7200" dirty="0"/>
              <a:t>: </a:t>
            </a:r>
            <a:r>
              <a:rPr lang="en-US" altLang="zh-CN" sz="7200" dirty="0" err="1" smtClean="0"/>
              <a:t>redis</a:t>
            </a:r>
            <a:r>
              <a:rPr lang="en-US" altLang="zh-CN" sz="7200" dirty="0" smtClean="0"/>
              <a:t> </a:t>
            </a:r>
            <a:r>
              <a:rPr lang="zh-CN" altLang="en-US" sz="7200" dirty="0"/>
              <a:t>协议的客户端库，</a:t>
            </a:r>
            <a:r>
              <a:rPr lang="zh-CN" altLang="en-US" sz="7200" dirty="0" smtClean="0"/>
              <a:t>支持连接池、集群管理、长</a:t>
            </a:r>
            <a:r>
              <a:rPr lang="zh-CN" altLang="en-US" sz="7200" dirty="0"/>
              <a:t>连接</a:t>
            </a:r>
            <a:r>
              <a:rPr lang="zh-CN" altLang="en-US" sz="7200" dirty="0" smtClean="0"/>
              <a:t>重试</a:t>
            </a:r>
            <a:endParaRPr lang="en-US" altLang="zh-CN" sz="7200" dirty="0" smtClean="0"/>
          </a:p>
          <a:p>
            <a:r>
              <a:rPr lang="en-US" altLang="zh-CN" sz="7200" b="1" dirty="0" err="1" smtClean="0"/>
              <a:t>hsocket</a:t>
            </a:r>
            <a:r>
              <a:rPr lang="en-US" altLang="zh-CN" sz="7200" dirty="0" smtClean="0"/>
              <a:t>:  </a:t>
            </a:r>
            <a:r>
              <a:rPr lang="en-US" altLang="zh-CN" sz="7200" dirty="0" err="1" smtClean="0"/>
              <a:t>mysqld</a:t>
            </a:r>
            <a:r>
              <a:rPr lang="en-US" altLang="zh-CN" sz="7200" dirty="0" smtClean="0"/>
              <a:t> </a:t>
            </a:r>
            <a:r>
              <a:rPr lang="zh-CN" altLang="en-US" sz="7200" dirty="0" smtClean="0"/>
              <a:t>的</a:t>
            </a:r>
            <a:r>
              <a:rPr lang="en-US" altLang="zh-CN" sz="7200" dirty="0" smtClean="0"/>
              <a:t> </a:t>
            </a:r>
            <a:r>
              <a:rPr lang="en-US" altLang="zh-CN" sz="7200" dirty="0" err="1" smtClean="0"/>
              <a:t>nosql</a:t>
            </a:r>
            <a:r>
              <a:rPr lang="en-US" altLang="zh-CN" sz="7200" dirty="0" smtClean="0"/>
              <a:t> </a:t>
            </a:r>
            <a:r>
              <a:rPr lang="zh-CN" altLang="en-US" sz="7200" dirty="0" smtClean="0"/>
              <a:t>插件 </a:t>
            </a:r>
            <a:r>
              <a:rPr lang="en-US" altLang="zh-CN" sz="7200" dirty="0" err="1" smtClean="0"/>
              <a:t>handlersocket</a:t>
            </a:r>
            <a:r>
              <a:rPr lang="en-US" altLang="zh-CN" sz="7200" dirty="0" smtClean="0"/>
              <a:t>  </a:t>
            </a:r>
            <a:r>
              <a:rPr lang="zh-CN" altLang="en-US" sz="7200" dirty="0" smtClean="0"/>
              <a:t>的客户端库，支持连接池及连接重试</a:t>
            </a:r>
            <a:endParaRPr lang="en-US" altLang="zh-CN" sz="7200" dirty="0" smtClean="0"/>
          </a:p>
          <a:p>
            <a:r>
              <a:rPr lang="en-US" altLang="zh-CN" sz="7200" b="1" dirty="0" smtClean="0"/>
              <a:t>beanstalk:</a:t>
            </a:r>
            <a:r>
              <a:rPr lang="en-US" altLang="zh-CN" sz="7200" dirty="0" smtClean="0"/>
              <a:t>  </a:t>
            </a:r>
            <a:r>
              <a:rPr lang="zh-CN" altLang="en-US" sz="7200" dirty="0" smtClean="0"/>
              <a:t>消息队列服务 </a:t>
            </a:r>
            <a:r>
              <a:rPr lang="en-US" altLang="zh-CN" sz="7200" dirty="0" err="1" smtClean="0"/>
              <a:t>beanstalkd</a:t>
            </a:r>
            <a:r>
              <a:rPr lang="en-US" altLang="zh-CN" sz="7200" dirty="0" smtClean="0"/>
              <a:t>  </a:t>
            </a:r>
            <a:r>
              <a:rPr lang="zh-CN" altLang="en-US" sz="7200" dirty="0" smtClean="0"/>
              <a:t>的客户端库，支持连接池及连接重试</a:t>
            </a:r>
            <a:endParaRPr lang="en-US" altLang="zh-CN" sz="7200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Lib_acl_cpp</a:t>
            </a:r>
            <a:r>
              <a:rPr lang="en-US" altLang="zh-CN" dirty="0" smtClean="0"/>
              <a:t> </a:t>
            </a:r>
            <a:r>
              <a:rPr lang="zh-CN" altLang="en-US" dirty="0" smtClean="0"/>
              <a:t>功能类全景图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4162"/>
            <a:ext cx="8712967" cy="5043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服务框架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ACL  </a:t>
            </a:r>
            <a:r>
              <a:rPr lang="zh-CN" altLang="en-US" sz="2400" dirty="0" smtClean="0"/>
              <a:t>的服务器框架模块是在 </a:t>
            </a:r>
            <a:r>
              <a:rPr lang="en-US" altLang="zh-CN" sz="2400" dirty="0" smtClean="0"/>
              <a:t>Postfix </a:t>
            </a:r>
            <a:r>
              <a:rPr lang="zh-CN" altLang="en-US" sz="2400" dirty="0" smtClean="0"/>
              <a:t>的 </a:t>
            </a:r>
            <a:r>
              <a:rPr lang="en-US" altLang="zh-CN" sz="2400" dirty="0" smtClean="0"/>
              <a:t>master </a:t>
            </a:r>
            <a:r>
              <a:rPr lang="zh-CN" altLang="en-US" sz="2400" dirty="0" smtClean="0"/>
              <a:t>框架基础上改造而来，</a:t>
            </a:r>
            <a:r>
              <a:rPr lang="en-US" altLang="zh-CN" sz="2400" dirty="0" smtClean="0"/>
              <a:t>Postfix </a:t>
            </a:r>
            <a:r>
              <a:rPr lang="zh-CN" altLang="en-US" sz="2400" dirty="0" smtClean="0"/>
              <a:t>的服务器框架主要有以下特点：</a:t>
            </a:r>
            <a:endParaRPr lang="en-US" altLang="zh-CN" sz="2400" dirty="0" smtClean="0"/>
          </a:p>
          <a:p>
            <a:r>
              <a:rPr lang="en-US" altLang="zh-CN" sz="2400" dirty="0" smtClean="0"/>
              <a:t>1</a:t>
            </a:r>
            <a:r>
              <a:rPr lang="zh-CN" altLang="en-US" sz="2400" dirty="0" smtClean="0"/>
              <a:t>、稳定：主控进程</a:t>
            </a:r>
            <a:r>
              <a:rPr lang="en-US" altLang="zh-CN" sz="2400" dirty="0" smtClean="0"/>
              <a:t>(master)</a:t>
            </a:r>
            <a:r>
              <a:rPr lang="zh-CN" altLang="en-US" sz="2400" dirty="0" smtClean="0"/>
              <a:t>监控所有子进程的运行状态，子进程异常行为可控</a:t>
            </a:r>
            <a:endParaRPr lang="en-US" altLang="zh-CN" sz="2400" dirty="0" smtClean="0"/>
          </a:p>
          <a:p>
            <a:r>
              <a:rPr lang="en-US" altLang="zh-CN" sz="2400" dirty="0" smtClean="0"/>
              <a:t>2</a:t>
            </a:r>
            <a:r>
              <a:rPr lang="zh-CN" altLang="en-US" sz="2400" dirty="0" smtClean="0"/>
              <a:t>、安全：子进程以普通用户身份运行</a:t>
            </a:r>
            <a:endParaRPr lang="en-US" altLang="zh-CN" sz="2400" dirty="0" smtClean="0"/>
          </a:p>
          <a:p>
            <a:r>
              <a:rPr lang="en-US" altLang="zh-CN" sz="2400" dirty="0" smtClean="0"/>
              <a:t>3</a:t>
            </a:r>
            <a:r>
              <a:rPr lang="zh-CN" altLang="en-US" sz="2400" dirty="0" smtClean="0"/>
              <a:t>、协作：主控进程与子进程通过管道进行协作，主控进程按需分配新的子进程</a:t>
            </a:r>
            <a:endParaRPr lang="en-US" altLang="zh-CN" sz="2400" dirty="0" smtClean="0"/>
          </a:p>
          <a:p>
            <a:r>
              <a:rPr lang="en-US" altLang="zh-CN" sz="2400" dirty="0" smtClean="0"/>
              <a:t>4</a:t>
            </a:r>
            <a:r>
              <a:rPr lang="zh-CN" altLang="en-US" sz="2400" dirty="0" smtClean="0"/>
              <a:t>、资源可控：子进程为半驻留服务方式，可在完成一定任务量或空闲一定时间后主动退出</a:t>
            </a:r>
            <a:endParaRPr lang="en-US" altLang="zh-CN" sz="2400" dirty="0" smtClean="0"/>
          </a:p>
          <a:p>
            <a:r>
              <a:rPr lang="en-US" altLang="zh-CN" sz="2400" dirty="0" smtClean="0"/>
              <a:t>5</a:t>
            </a:r>
            <a:r>
              <a:rPr lang="zh-CN" altLang="en-US" sz="2400" dirty="0" smtClean="0"/>
              <a:t>、模块化：每种服务为独立程序，有多个服务器模型根据需要选择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master </a:t>
            </a:r>
            <a:r>
              <a:rPr lang="zh-CN" altLang="en-US" dirty="0" smtClean="0"/>
              <a:t>主控进程流程图</a:t>
            </a:r>
            <a:endParaRPr lang="zh-CN" altLang="en-US" dirty="0"/>
          </a:p>
        </p:txBody>
      </p:sp>
      <p:pic>
        <p:nvPicPr>
          <p:cNvPr id="2050" name="Picture 2" descr="http://zsxxsz.iteye.com/upload/picture/pic/42425/45794b2d-0362-3349-9396-e81155fd9e5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72816"/>
            <a:ext cx="7416824" cy="4531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master </a:t>
            </a:r>
            <a:r>
              <a:rPr lang="zh-CN" altLang="en-US" dirty="0" smtClean="0"/>
              <a:t>子进程流程图</a:t>
            </a:r>
            <a:endParaRPr lang="zh-CN" altLang="en-US" dirty="0"/>
          </a:p>
        </p:txBody>
      </p:sp>
      <p:pic>
        <p:nvPicPr>
          <p:cNvPr id="27650" name="Picture 2" descr="http://zsxxsz.iteye.com/upload/picture/pic/42427/a9f4a94d-7d46-3869-b731-f5f273b581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72816"/>
            <a:ext cx="7416824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服务器框架特点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304800" y="1214422"/>
          <a:ext cx="86868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251156">
                <a:tc>
                  <a:txBody>
                    <a:bodyPr/>
                    <a:lstStyle/>
                    <a:p>
                      <a:r>
                        <a:rPr kumimoji="0" lang="zh-CN" altLang="en-US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功能点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kumimoji="0" lang="en-US" altLang="zh-CN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Postfix master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kumimoji="0" lang="en-US" altLang="zh-CN" b="1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acl_master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半驻留服务模式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安全控制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严格的用户权限控制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严格的用户权限控制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配置方式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所有服务配置在同一个配置文件中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一个服务一个配置文件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进程池模式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触发器模式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非阻塞模式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功能一般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功能强大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线程池模式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不支持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UDP</a:t>
                      </a:r>
                      <a:r>
                        <a:rPr lang="en-US" altLang="zh-CN" baseline="0" dirty="0" smtClean="0"/>
                        <a:t> </a:t>
                      </a:r>
                      <a:r>
                        <a:rPr lang="zh-CN" altLang="en-US" baseline="0" dirty="0" smtClean="0"/>
                        <a:t>模式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不支持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在线升级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预启动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不支持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最小进程数控制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不支持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最大进程数控制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25115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监控子进程报警机制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不支持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服务器框架特点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9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功能点</a:t>
                      </a:r>
                      <a:endParaRPr lang="zh-CN" altLang="en-US" dirty="0" smtClean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Postfix master</a:t>
                      </a:r>
                      <a:endParaRPr lang="zh-CN" altLang="en-US" dirty="0" smtClean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b="1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acl_master</a:t>
                      </a:r>
                      <a:endParaRPr lang="zh-CN" altLang="en-US" dirty="0" smtClean="0"/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开发过程调试功能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不太方便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方便（便于使用 </a:t>
                      </a:r>
                      <a:r>
                        <a:rPr lang="en-US" altLang="zh-CN" dirty="0" err="1" smtClean="0"/>
                        <a:t>valgrind</a:t>
                      </a:r>
                      <a:r>
                        <a:rPr lang="en-US" altLang="zh-CN" dirty="0" smtClean="0"/>
                        <a:t> </a:t>
                      </a:r>
                      <a:r>
                        <a:rPr lang="zh-CN" altLang="en-US" dirty="0" smtClean="0"/>
                        <a:t>检查内存问题）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客户端连接访问控制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应用自己保证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框架自动支持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单一进程监听多个端口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不支持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单一进程同时监听</a:t>
                      </a:r>
                      <a:r>
                        <a:rPr lang="en-US" altLang="zh-CN" dirty="0" smtClean="0"/>
                        <a:t>TCP</a:t>
                      </a:r>
                      <a:r>
                        <a:rPr lang="zh-CN" altLang="en-US" dirty="0" smtClean="0"/>
                        <a:t>及域套接口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不支持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支持</a:t>
                      </a:r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子进程运行身份控制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日志记录方式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 </a:t>
                      </a:r>
                      <a:r>
                        <a:rPr lang="en-US" altLang="zh-CN" dirty="0" err="1" smtClean="0"/>
                        <a:t>syslog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支持</a:t>
                      </a:r>
                      <a:r>
                        <a:rPr lang="en-US" altLang="zh-CN" dirty="0" err="1" smtClean="0"/>
                        <a:t>syslog-ng</a:t>
                      </a:r>
                      <a:r>
                        <a:rPr lang="zh-CN" altLang="en-US" dirty="0" smtClean="0"/>
                        <a:t>；允许用户注册自己的日志处理过程；允许同时写入多个目标日志对象中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子进程崩溃是否允许产生 </a:t>
                      </a:r>
                      <a:r>
                        <a:rPr lang="en-US" altLang="zh-CN" dirty="0" smtClean="0"/>
                        <a:t>core </a:t>
                      </a:r>
                      <a:r>
                        <a:rPr lang="zh-CN" altLang="en-US" dirty="0" smtClean="0"/>
                        <a:t>文件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？</a:t>
                      </a:r>
                      <a:endParaRPr lang="zh-CN" altLang="en-US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通过配置项控制，便于快速消除错误</a:t>
                      </a:r>
                      <a:endParaRPr lang="zh-CN" altLang="en-US" dirty="0"/>
                    </a:p>
                  </a:txBody>
                  <a:tcPr marL="96520" marR="9652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通信模块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400600"/>
          </a:xfrm>
        </p:spPr>
        <p:txBody>
          <a:bodyPr>
            <a:noAutofit/>
          </a:bodyPr>
          <a:lstStyle/>
          <a:p>
            <a:r>
              <a:rPr lang="zh-CN" altLang="en-US" sz="2200" dirty="0" smtClean="0"/>
              <a:t>一、</a:t>
            </a:r>
            <a:r>
              <a:rPr lang="en-US" altLang="zh-CN" sz="2200" dirty="0" smtClean="0"/>
              <a:t>ACL </a:t>
            </a:r>
            <a:r>
              <a:rPr lang="zh-CN" altLang="en-US" sz="2200" dirty="0" smtClean="0"/>
              <a:t>的通信模块分类：</a:t>
            </a:r>
            <a:endParaRPr lang="en-US" altLang="zh-CN" sz="2200" dirty="0" smtClean="0"/>
          </a:p>
          <a:p>
            <a:r>
              <a:rPr lang="en-US" altLang="zh-CN" sz="2200" dirty="0" smtClean="0"/>
              <a:t>1</a:t>
            </a:r>
            <a:r>
              <a:rPr lang="zh-CN" altLang="en-US" sz="2200" dirty="0" smtClean="0"/>
              <a:t>、处理方式：阻塞式 </a:t>
            </a:r>
            <a:r>
              <a:rPr lang="en-US" altLang="zh-CN" sz="2200" dirty="0" smtClean="0"/>
              <a:t>IO </a:t>
            </a:r>
            <a:r>
              <a:rPr lang="zh-CN" altLang="en-US" sz="2200" dirty="0" smtClean="0"/>
              <a:t>与非阻塞 </a:t>
            </a:r>
            <a:r>
              <a:rPr lang="en-US" altLang="zh-CN" sz="2200" dirty="0" smtClean="0"/>
              <a:t>IO</a:t>
            </a:r>
          </a:p>
          <a:p>
            <a:r>
              <a:rPr lang="en-US" altLang="zh-CN" sz="2200" dirty="0" smtClean="0"/>
              <a:t>2</a:t>
            </a:r>
            <a:r>
              <a:rPr lang="zh-CN" altLang="en-US" sz="2200" dirty="0" smtClean="0"/>
              <a:t>、处理对象：</a:t>
            </a:r>
            <a:r>
              <a:rPr lang="en-US" altLang="zh-CN" sz="2200" dirty="0" smtClean="0"/>
              <a:t>TCP </a:t>
            </a:r>
            <a:r>
              <a:rPr lang="zh-CN" altLang="en-US" sz="2200" dirty="0" smtClean="0"/>
              <a:t>流与文件流</a:t>
            </a:r>
            <a:endParaRPr lang="en-US" altLang="zh-CN" sz="2200" dirty="0" smtClean="0"/>
          </a:p>
          <a:p>
            <a:r>
              <a:rPr lang="zh-CN" altLang="en-US" sz="2200" dirty="0" smtClean="0"/>
              <a:t>二、</a:t>
            </a:r>
            <a:r>
              <a:rPr lang="en-US" altLang="zh-CN" sz="2200" dirty="0" err="1" smtClean="0"/>
              <a:t>lib_acl</a:t>
            </a:r>
            <a:r>
              <a:rPr lang="en-US" altLang="zh-CN" sz="2200" dirty="0" smtClean="0"/>
              <a:t>(C</a:t>
            </a:r>
            <a:r>
              <a:rPr lang="zh-CN" altLang="en-US" sz="2200" dirty="0" smtClean="0"/>
              <a:t>库</a:t>
            </a:r>
            <a:r>
              <a:rPr lang="en-US" altLang="zh-CN" sz="2200" dirty="0" smtClean="0"/>
              <a:t>) </a:t>
            </a:r>
            <a:r>
              <a:rPr lang="zh-CN" altLang="en-US" sz="2200" dirty="0" smtClean="0"/>
              <a:t>及 </a:t>
            </a:r>
            <a:r>
              <a:rPr lang="en-US" altLang="zh-CN" sz="2200" dirty="0" err="1" smtClean="0"/>
              <a:t>lib_acl_cpp</a:t>
            </a:r>
            <a:r>
              <a:rPr lang="en-US" altLang="zh-CN" sz="2200" dirty="0" smtClean="0"/>
              <a:t>(C++)</a:t>
            </a:r>
          </a:p>
          <a:p>
            <a:r>
              <a:rPr lang="en-US" altLang="zh-CN" sz="2200" dirty="0" smtClean="0"/>
              <a:t>1</a:t>
            </a:r>
            <a:r>
              <a:rPr lang="zh-CN" altLang="en-US" sz="2200" dirty="0" smtClean="0"/>
              <a:t>、</a:t>
            </a:r>
            <a:r>
              <a:rPr lang="en-US" altLang="zh-CN" sz="2200" dirty="0" err="1" smtClean="0"/>
              <a:t>lib_acl</a:t>
            </a:r>
            <a:r>
              <a:rPr lang="en-US" altLang="zh-CN" sz="2200" dirty="0" smtClean="0"/>
              <a:t>:  ACL_VSTREAM </a:t>
            </a:r>
            <a:r>
              <a:rPr lang="zh-CN" altLang="en-US" sz="2200" dirty="0" smtClean="0"/>
              <a:t>为最基础的流对象</a:t>
            </a:r>
            <a:r>
              <a:rPr lang="en-US" altLang="zh-CN" sz="2200" dirty="0" smtClean="0"/>
              <a:t>(</a:t>
            </a:r>
            <a:r>
              <a:rPr lang="en-US" altLang="zh-CN" sz="2200" dirty="0" err="1" smtClean="0"/>
              <a:t>acl_vstream.h</a:t>
            </a:r>
            <a:r>
              <a:rPr lang="en-US" altLang="zh-CN" sz="2200" dirty="0" smtClean="0"/>
              <a:t>, </a:t>
            </a:r>
            <a:r>
              <a:rPr lang="en-US" altLang="zh-CN" sz="2200" dirty="0" err="1" smtClean="0"/>
              <a:t>acl_vstream.c</a:t>
            </a:r>
            <a:r>
              <a:rPr lang="en-US" altLang="zh-CN" sz="2200" dirty="0" smtClean="0"/>
              <a:t>)</a:t>
            </a:r>
            <a:r>
              <a:rPr lang="zh-CN" altLang="en-US" sz="2200" dirty="0" smtClean="0"/>
              <a:t>，支持</a:t>
            </a:r>
            <a:r>
              <a:rPr lang="en-US" altLang="zh-CN" sz="2200" dirty="0" smtClean="0"/>
              <a:t>TCP/</a:t>
            </a:r>
            <a:r>
              <a:rPr lang="zh-CN" altLang="en-US" sz="2200" dirty="0" smtClean="0"/>
              <a:t>文件流；</a:t>
            </a:r>
            <a:r>
              <a:rPr lang="en-US" altLang="zh-CN" sz="2200" dirty="0" smtClean="0"/>
              <a:t>ACL_ASTREAM </a:t>
            </a:r>
            <a:r>
              <a:rPr lang="zh-CN" altLang="en-US" sz="2200" dirty="0" smtClean="0"/>
              <a:t>为非阻塞网络流</a:t>
            </a:r>
            <a:r>
              <a:rPr lang="en-US" altLang="zh-CN" sz="2200" dirty="0" smtClean="0"/>
              <a:t>(</a:t>
            </a:r>
            <a:r>
              <a:rPr lang="en-US" altLang="zh-CN" sz="2200" dirty="0" err="1" smtClean="0"/>
              <a:t>aio</a:t>
            </a:r>
            <a:r>
              <a:rPr lang="en-US" altLang="zh-CN" sz="2200" dirty="0" smtClean="0"/>
              <a:t> </a:t>
            </a:r>
            <a:r>
              <a:rPr lang="zh-CN" altLang="en-US" sz="2200" dirty="0" smtClean="0"/>
              <a:t>模块</a:t>
            </a:r>
            <a:r>
              <a:rPr lang="en-US" altLang="zh-CN" sz="2200" dirty="0" smtClean="0"/>
              <a:t>)</a:t>
            </a:r>
          </a:p>
          <a:p>
            <a:r>
              <a:rPr lang="en-US" altLang="zh-CN" sz="2200" dirty="0" smtClean="0"/>
              <a:t>2</a:t>
            </a:r>
            <a:r>
              <a:rPr lang="zh-CN" altLang="en-US" sz="2200" dirty="0" smtClean="0"/>
              <a:t>、</a:t>
            </a:r>
            <a:r>
              <a:rPr lang="en-US" altLang="zh-CN" sz="2200" dirty="0" err="1" smtClean="0"/>
              <a:t>lib_acl_cpp</a:t>
            </a:r>
            <a:r>
              <a:rPr lang="en-US" altLang="zh-CN" sz="2200" dirty="0" smtClean="0"/>
              <a:t>: stream </a:t>
            </a:r>
            <a:r>
              <a:rPr lang="zh-CN" altLang="en-US" sz="2200" dirty="0" smtClean="0"/>
              <a:t>流模块下封装了 </a:t>
            </a:r>
            <a:r>
              <a:rPr lang="en-US" altLang="zh-CN" sz="2200" dirty="0" err="1" smtClean="0"/>
              <a:t>lib_acl</a:t>
            </a:r>
            <a:r>
              <a:rPr lang="en-US" altLang="zh-CN" sz="2200" dirty="0" smtClean="0"/>
              <a:t> </a:t>
            </a:r>
            <a:r>
              <a:rPr lang="zh-CN" altLang="en-US" sz="2200" dirty="0" smtClean="0"/>
              <a:t>库的阻塞</a:t>
            </a:r>
            <a:r>
              <a:rPr lang="en-US" altLang="zh-CN" sz="2200" dirty="0" smtClean="0"/>
              <a:t>/</a:t>
            </a:r>
            <a:r>
              <a:rPr lang="zh-CN" altLang="en-US" sz="2200" dirty="0" smtClean="0"/>
              <a:t>非阻塞流模块，同时支持</a:t>
            </a:r>
            <a:r>
              <a:rPr lang="en-US" altLang="zh-CN" sz="2200" dirty="0" err="1" smtClean="0"/>
              <a:t>ssl</a:t>
            </a:r>
            <a:r>
              <a:rPr lang="zh-CN" altLang="en-US" sz="2200" dirty="0" smtClean="0"/>
              <a:t>加密传输</a:t>
            </a:r>
            <a:r>
              <a:rPr lang="en-US" altLang="zh-CN" sz="2200" dirty="0" smtClean="0"/>
              <a:t>(</a:t>
            </a:r>
            <a:r>
              <a:rPr lang="zh-CN" altLang="en-US" sz="2200" dirty="0" smtClean="0"/>
              <a:t>结合</a:t>
            </a:r>
            <a:r>
              <a:rPr lang="en-US" altLang="zh-CN" sz="2200" dirty="0" err="1" smtClean="0"/>
              <a:t>polarssl</a:t>
            </a:r>
            <a:r>
              <a:rPr lang="en-US" altLang="zh-CN" sz="2200" dirty="0" smtClean="0"/>
              <a:t>)</a:t>
            </a:r>
          </a:p>
          <a:p>
            <a:r>
              <a:rPr lang="zh-CN" altLang="en-US" sz="2200" dirty="0" smtClean="0"/>
              <a:t>三、</a:t>
            </a:r>
            <a:r>
              <a:rPr lang="en-US" altLang="zh-CN" sz="2200" dirty="0" smtClean="0"/>
              <a:t>ACL </a:t>
            </a:r>
            <a:r>
              <a:rPr lang="zh-CN" altLang="en-US" sz="2200" dirty="0" smtClean="0"/>
              <a:t>网络流使开发者</a:t>
            </a:r>
            <a:endParaRPr lang="en-US" altLang="zh-CN" sz="2200" dirty="0" smtClean="0"/>
          </a:p>
          <a:p>
            <a:r>
              <a:rPr lang="en-US" altLang="zh-CN" sz="2200" dirty="0" smtClean="0"/>
              <a:t>1</a:t>
            </a:r>
            <a:r>
              <a:rPr lang="zh-CN" altLang="en-US" sz="2200" dirty="0" smtClean="0"/>
              <a:t>、不必关心底层复杂冗余的处理细节</a:t>
            </a:r>
            <a:endParaRPr lang="en-US" altLang="zh-CN" sz="2200" dirty="0" smtClean="0"/>
          </a:p>
          <a:p>
            <a:r>
              <a:rPr lang="en-US" altLang="zh-CN" sz="2200" dirty="0" smtClean="0"/>
              <a:t>2</a:t>
            </a:r>
            <a:r>
              <a:rPr lang="zh-CN" altLang="en-US" sz="2200" dirty="0" smtClean="0"/>
              <a:t>、常用的读写操作：读指定长度、读一行</a:t>
            </a:r>
            <a:r>
              <a:rPr lang="en-US" altLang="zh-CN" sz="2200" dirty="0" smtClean="0"/>
              <a:t>(</a:t>
            </a:r>
            <a:r>
              <a:rPr lang="zh-CN" altLang="en-US" sz="2200" dirty="0" smtClean="0"/>
              <a:t>兼容</a:t>
            </a:r>
            <a:r>
              <a:rPr lang="en-US" altLang="zh-CN" sz="2200" dirty="0" smtClean="0"/>
              <a:t>\n</a:t>
            </a:r>
            <a:r>
              <a:rPr lang="zh-CN" altLang="en-US" sz="2200" dirty="0" smtClean="0"/>
              <a:t>及</a:t>
            </a:r>
            <a:r>
              <a:rPr lang="en-US" altLang="zh-CN" sz="2200" dirty="0" smtClean="0"/>
              <a:t>\r\n)</a:t>
            </a:r>
            <a:r>
              <a:rPr lang="zh-CN" altLang="en-US" sz="2200" dirty="0" smtClean="0"/>
              <a:t>、读标志串、超时读、探测读；写固定长度、按格式写、写一行、写一组数据；阻塞</a:t>
            </a:r>
            <a:r>
              <a:rPr lang="en-US" altLang="zh-CN" sz="2200" dirty="0" smtClean="0"/>
              <a:t>/</a:t>
            </a:r>
            <a:r>
              <a:rPr lang="zh-CN" altLang="en-US" sz="2200" dirty="0" smtClean="0"/>
              <a:t>非阻塞读写、加密传输等</a:t>
            </a:r>
            <a:endParaRPr lang="zh-CN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阻塞</a:t>
            </a:r>
            <a:r>
              <a:rPr lang="en-US" altLang="zh-CN" dirty="0" smtClean="0"/>
              <a:t>IO</a:t>
            </a:r>
            <a:r>
              <a:rPr lang="zh-CN" altLang="en-US" dirty="0" smtClean="0"/>
              <a:t>流</a:t>
            </a:r>
            <a:r>
              <a:rPr lang="en-US" altLang="zh-CN" dirty="0" smtClean="0"/>
              <a:t>(C++)</a:t>
            </a:r>
            <a:endParaRPr lang="zh-CN" altLang="en-US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09675" y="1850231"/>
            <a:ext cx="687705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非阻塞</a:t>
            </a:r>
            <a:r>
              <a:rPr lang="en-US" altLang="zh-CN" dirty="0" smtClean="0"/>
              <a:t>IO</a:t>
            </a:r>
            <a:r>
              <a:rPr lang="zh-CN" altLang="en-US" dirty="0" smtClean="0"/>
              <a:t>流</a:t>
            </a:r>
            <a:r>
              <a:rPr lang="en-US" altLang="zh-CN" dirty="0" smtClean="0"/>
              <a:t>(C++)</a:t>
            </a:r>
            <a:endParaRPr lang="zh-CN" altLang="en-US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1942842"/>
            <a:ext cx="8686800" cy="374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Acl</a:t>
            </a:r>
            <a:r>
              <a:rPr lang="en-US" altLang="zh-CN" dirty="0" smtClean="0"/>
              <a:t> </a:t>
            </a:r>
            <a:r>
              <a:rPr lang="zh-CN" altLang="en-US" dirty="0" smtClean="0"/>
              <a:t>常用网络应用客户端库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一、常用网络客户端端库</a:t>
            </a:r>
            <a:endParaRPr lang="en-US" altLang="zh-CN" dirty="0" smtClean="0"/>
          </a:p>
          <a:p>
            <a:r>
              <a:rPr lang="en-US" altLang="zh-CN" dirty="0" smtClean="0"/>
              <a:t>http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mysql</a:t>
            </a:r>
            <a:r>
              <a:rPr lang="zh-CN" altLang="en-US" dirty="0" smtClean="0"/>
              <a:t>、</a:t>
            </a:r>
            <a:r>
              <a:rPr lang="en-US" altLang="zh-CN" dirty="0" smtClean="0"/>
              <a:t>beanstalk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memcache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redis</a:t>
            </a:r>
            <a:r>
              <a:rPr lang="zh-CN" altLang="en-US" dirty="0"/>
              <a:t>、</a:t>
            </a:r>
            <a:r>
              <a:rPr lang="en-US" altLang="zh-CN" dirty="0" err="1" smtClean="0"/>
              <a:t>handlersocket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smtp</a:t>
            </a:r>
            <a:endParaRPr lang="en-US" altLang="zh-CN" dirty="0" smtClean="0"/>
          </a:p>
          <a:p>
            <a:r>
              <a:rPr lang="zh-CN" altLang="en-US" dirty="0" smtClean="0"/>
              <a:t>二、客户端库支持长连接及重连</a:t>
            </a:r>
            <a:r>
              <a:rPr lang="zh-CN" altLang="en-US" dirty="0" smtClean="0"/>
              <a:t>功能</a:t>
            </a:r>
            <a:endParaRPr lang="en-US" altLang="zh-CN" dirty="0" smtClean="0"/>
          </a:p>
          <a:p>
            <a:r>
              <a:rPr lang="zh-CN" altLang="en-US" dirty="0" smtClean="0"/>
              <a:t>三</a:t>
            </a:r>
            <a:r>
              <a:rPr lang="zh-CN" altLang="en-US" dirty="0" smtClean="0"/>
              <a:t>、支持的数据库客户端</a:t>
            </a:r>
            <a:r>
              <a:rPr lang="zh-CN" altLang="en-US" dirty="0" smtClean="0"/>
              <a:t>库：</a:t>
            </a:r>
            <a:r>
              <a:rPr lang="en-US" altLang="zh-CN" dirty="0" err="1" smtClean="0"/>
              <a:t>mysql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sqlite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日志模块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分级日志示例</a:t>
            </a:r>
            <a:r>
              <a:rPr lang="en-US" altLang="zh-CN" dirty="0" smtClean="0"/>
              <a:t>(C</a:t>
            </a:r>
            <a:r>
              <a:rPr lang="zh-CN" altLang="en-US" dirty="0" smtClean="0"/>
              <a:t>接口</a:t>
            </a:r>
            <a:r>
              <a:rPr lang="en-US" altLang="zh-CN" dirty="0" smtClean="0"/>
              <a:t>)</a:t>
            </a:r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分级日志示例</a:t>
            </a:r>
            <a:r>
              <a:rPr lang="en-US" altLang="zh-CN" dirty="0" smtClean="0"/>
              <a:t>(C++</a:t>
            </a:r>
            <a:r>
              <a:rPr lang="zh-CN" altLang="en-US" dirty="0" smtClean="0"/>
              <a:t>接口</a:t>
            </a:r>
            <a:r>
              <a:rPr lang="en-US" altLang="zh-CN" dirty="0" smtClean="0"/>
              <a:t>)</a:t>
            </a:r>
          </a:p>
          <a:p>
            <a:r>
              <a:rPr lang="en-US" altLang="zh-CN" dirty="0" smtClean="0"/>
              <a:t>ACL </a:t>
            </a:r>
            <a:r>
              <a:rPr lang="zh-CN" altLang="en-US" dirty="0" smtClean="0"/>
              <a:t>日志输出目标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分级日志示例</a:t>
            </a:r>
            <a:r>
              <a:rPr lang="en-US" altLang="zh-CN" dirty="0" smtClean="0"/>
              <a:t>(C</a:t>
            </a:r>
            <a:r>
              <a:rPr lang="zh-CN" altLang="en-US" dirty="0" smtClean="0"/>
              <a:t>接口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 fontScale="47500" lnSpcReduction="20000"/>
          </a:bodyPr>
          <a:lstStyle/>
          <a:p>
            <a:r>
              <a:rPr lang="en-US" altLang="zh-CN" dirty="0" smtClean="0"/>
              <a:t> // </a:t>
            </a:r>
            <a:r>
              <a:rPr lang="zh-CN" altLang="en-US" b="1" dirty="0" smtClean="0"/>
              <a:t>分组日志接口</a:t>
            </a:r>
            <a:endParaRPr lang="en-US" altLang="zh-CN" b="1" dirty="0" smtClean="0"/>
          </a:p>
          <a:p>
            <a:r>
              <a:rPr lang="en-US" altLang="zh-CN" dirty="0" smtClean="0"/>
              <a:t>/* </a:t>
            </a:r>
            <a:r>
              <a:rPr lang="zh-CN" altLang="en-US" dirty="0" smtClean="0"/>
              <a:t>初始化日志类别记录 *</a:t>
            </a:r>
            <a:r>
              <a:rPr lang="en-US" altLang="zh-CN" dirty="0" smtClean="0"/>
              <a:t>/  </a:t>
            </a:r>
          </a:p>
          <a:p>
            <a:r>
              <a:rPr lang="en-US" altLang="zh-CN" dirty="0" smtClean="0"/>
              <a:t>const char *</a:t>
            </a:r>
            <a:r>
              <a:rPr lang="en-US" altLang="zh-CN" dirty="0" err="1" smtClean="0"/>
              <a:t>str</a:t>
            </a:r>
            <a:r>
              <a:rPr lang="en-US" altLang="zh-CN" dirty="0" smtClean="0"/>
              <a:t> = "101:2; 103:4; 105:3";  </a:t>
            </a:r>
          </a:p>
          <a:p>
            <a:r>
              <a:rPr lang="en-US" altLang="zh-CN" dirty="0" smtClean="0"/>
              <a:t>/* </a:t>
            </a:r>
            <a:r>
              <a:rPr lang="zh-CN" altLang="en-US" dirty="0" smtClean="0"/>
              <a:t>记录所有类别值为 </a:t>
            </a:r>
            <a:r>
              <a:rPr lang="en-US" altLang="zh-CN" dirty="0" smtClean="0"/>
              <a:t>101 </a:t>
            </a:r>
            <a:r>
              <a:rPr lang="zh-CN" altLang="en-US" dirty="0" smtClean="0"/>
              <a:t>级别小于等于 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、类别值为 </a:t>
            </a:r>
            <a:r>
              <a:rPr lang="en-US" altLang="zh-CN" dirty="0" smtClean="0"/>
              <a:t>102 </a:t>
            </a:r>
            <a:r>
              <a:rPr lang="zh-CN" altLang="en-US" dirty="0" smtClean="0"/>
              <a:t>级别小于等于 </a:t>
            </a:r>
            <a:r>
              <a:rPr lang="en-US" altLang="zh-CN" dirty="0" smtClean="0"/>
              <a:t>4</a:t>
            </a:r>
            <a:r>
              <a:rPr lang="zh-CN" altLang="en-US" dirty="0" smtClean="0"/>
              <a:t>、类别值为 </a:t>
            </a:r>
            <a:r>
              <a:rPr lang="en-US" altLang="zh-CN" dirty="0" smtClean="0"/>
              <a:t>105 </a:t>
            </a:r>
            <a:r>
              <a:rPr lang="zh-CN" altLang="en-US" dirty="0" smtClean="0"/>
              <a:t>级别小于等于 </a:t>
            </a:r>
            <a:r>
              <a:rPr lang="en-US" altLang="zh-CN" dirty="0" smtClean="0"/>
              <a:t>3 </a:t>
            </a:r>
            <a:r>
              <a:rPr lang="zh-CN" altLang="en-US" dirty="0" smtClean="0"/>
              <a:t>的日志内容 *</a:t>
            </a:r>
            <a:r>
              <a:rPr lang="en-US" altLang="zh-CN" dirty="0" smtClean="0"/>
              <a:t>/  </a:t>
            </a:r>
          </a:p>
          <a:p>
            <a:r>
              <a:rPr lang="en-US" altLang="zh-CN" dirty="0" err="1" smtClean="0"/>
              <a:t>acl_debug_init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str</a:t>
            </a:r>
            <a:r>
              <a:rPr lang="en-US" altLang="zh-CN" dirty="0" smtClean="0"/>
              <a:t>);  </a:t>
            </a:r>
          </a:p>
          <a:p>
            <a:r>
              <a:rPr lang="en-US" altLang="zh-CN" dirty="0" smtClean="0"/>
              <a:t>  ......  </a:t>
            </a:r>
          </a:p>
          <a:p>
            <a:r>
              <a:rPr lang="en-US" altLang="zh-CN" dirty="0" smtClean="0"/>
              <a:t>/* </a:t>
            </a:r>
            <a:r>
              <a:rPr lang="zh-CN" altLang="en-US" dirty="0" smtClean="0"/>
              <a:t>下面的日志因符合类别值 </a:t>
            </a:r>
            <a:r>
              <a:rPr lang="en-US" altLang="zh-CN" dirty="0" smtClean="0"/>
              <a:t>101 </a:t>
            </a:r>
            <a:r>
              <a:rPr lang="zh-CN" altLang="en-US" dirty="0" smtClean="0"/>
              <a:t>级别值 </a:t>
            </a:r>
            <a:r>
              <a:rPr lang="en-US" altLang="zh-CN" dirty="0" smtClean="0"/>
              <a:t>&lt;= 2 </a:t>
            </a:r>
            <a:r>
              <a:rPr lang="zh-CN" altLang="en-US" dirty="0" smtClean="0"/>
              <a:t>而被记录 *</a:t>
            </a:r>
            <a:r>
              <a:rPr lang="en-US" altLang="zh-CN" dirty="0" smtClean="0"/>
              <a:t>/  </a:t>
            </a:r>
          </a:p>
          <a:p>
            <a:r>
              <a:rPr lang="en-US" altLang="zh-CN" dirty="0" err="1" smtClean="0"/>
              <a:t>acl_debug</a:t>
            </a:r>
            <a:r>
              <a:rPr lang="en-US" altLang="zh-CN" dirty="0" smtClean="0"/>
              <a:t>(101, 2)("%s(%d): log time: %ld", __FILE__, __LINE__, time(NULL));  </a:t>
            </a:r>
          </a:p>
          <a:p>
            <a:r>
              <a:rPr lang="en-US" altLang="zh-CN" dirty="0" smtClean="0"/>
              <a:t>  </a:t>
            </a:r>
          </a:p>
          <a:p>
            <a:r>
              <a:rPr lang="en-US" altLang="zh-CN" dirty="0" smtClean="0"/>
              <a:t>/* </a:t>
            </a:r>
            <a:r>
              <a:rPr lang="zh-CN" altLang="en-US" dirty="0" smtClean="0"/>
              <a:t>下面日志符合类别 </a:t>
            </a:r>
            <a:r>
              <a:rPr lang="en-US" altLang="zh-CN" dirty="0" smtClean="0"/>
              <a:t>105 </a:t>
            </a:r>
            <a:r>
              <a:rPr lang="zh-CN" altLang="en-US" dirty="0" smtClean="0"/>
              <a:t>的记录级别 *</a:t>
            </a:r>
            <a:r>
              <a:rPr lang="en-US" altLang="zh-CN" dirty="0" smtClean="0"/>
              <a:t>/  </a:t>
            </a:r>
          </a:p>
          <a:p>
            <a:r>
              <a:rPr lang="en-US" altLang="zh-CN" dirty="0" err="1" smtClean="0"/>
              <a:t>acl_debug</a:t>
            </a:r>
            <a:r>
              <a:rPr lang="en-US" altLang="zh-CN" dirty="0" smtClean="0"/>
              <a:t>(105, 1)("%s(%d): log time: %ld", __FILE__, __LINE__, time(NULL));  </a:t>
            </a:r>
          </a:p>
          <a:p>
            <a:r>
              <a:rPr lang="en-US" altLang="zh-CN" dirty="0" smtClean="0"/>
              <a:t>  </a:t>
            </a:r>
          </a:p>
          <a:p>
            <a:r>
              <a:rPr lang="en-US" altLang="zh-CN" dirty="0" smtClean="0"/>
              <a:t>/* </a:t>
            </a:r>
            <a:r>
              <a:rPr lang="zh-CN" altLang="en-US" dirty="0" smtClean="0"/>
              <a:t>下面的日志因不符合类别值 </a:t>
            </a:r>
            <a:r>
              <a:rPr lang="en-US" altLang="zh-CN" dirty="0" smtClean="0"/>
              <a:t>103 </a:t>
            </a:r>
            <a:r>
              <a:rPr lang="zh-CN" altLang="en-US" dirty="0" smtClean="0"/>
              <a:t>的记录级别条件而被忽略 *</a:t>
            </a:r>
            <a:r>
              <a:rPr lang="en-US" altLang="zh-CN" dirty="0" smtClean="0"/>
              <a:t>/  </a:t>
            </a:r>
          </a:p>
          <a:p>
            <a:r>
              <a:rPr lang="en-US" altLang="zh-CN" dirty="0" err="1" smtClean="0"/>
              <a:t>acl_debug</a:t>
            </a:r>
            <a:r>
              <a:rPr lang="en-US" altLang="zh-CN" dirty="0" smtClean="0"/>
              <a:t>(103, 5)("%s(%d): log time: %ld", __FILE__, __LINE__, time(NULL));  </a:t>
            </a:r>
          </a:p>
          <a:p>
            <a:r>
              <a:rPr lang="en-US" altLang="zh-CN" dirty="0" smtClean="0"/>
              <a:t>  </a:t>
            </a:r>
          </a:p>
          <a:p>
            <a:r>
              <a:rPr lang="en-US" altLang="zh-CN" dirty="0" smtClean="0"/>
              <a:t>/* </a:t>
            </a:r>
            <a:r>
              <a:rPr lang="zh-CN" altLang="en-US" dirty="0" smtClean="0"/>
              <a:t>下面日志的类别值 </a:t>
            </a:r>
            <a:r>
              <a:rPr lang="en-US" altLang="zh-CN" dirty="0" smtClean="0"/>
              <a:t>102 </a:t>
            </a:r>
            <a:r>
              <a:rPr lang="zh-CN" altLang="en-US" dirty="0" smtClean="0"/>
              <a:t>因不存在而被忽略 *</a:t>
            </a:r>
            <a:r>
              <a:rPr lang="en-US" altLang="zh-CN" dirty="0" smtClean="0"/>
              <a:t>/  </a:t>
            </a:r>
          </a:p>
          <a:p>
            <a:r>
              <a:rPr lang="en-US" altLang="zh-CN" dirty="0" err="1" smtClean="0"/>
              <a:t>acl_debug</a:t>
            </a:r>
            <a:r>
              <a:rPr lang="en-US" altLang="zh-CN" dirty="0" smtClean="0"/>
              <a:t>(102, 1)("%s(%d): log time: %ld", __FILE__, __LINE__, time(NULL));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////////////////////////////////////////////////////////////////////////</a:t>
            </a:r>
          </a:p>
          <a:p>
            <a:r>
              <a:rPr lang="en-US" altLang="zh-CN" dirty="0" smtClean="0"/>
              <a:t>// </a:t>
            </a:r>
            <a:r>
              <a:rPr lang="zh-CN" altLang="en-US" b="1" dirty="0" smtClean="0"/>
              <a:t>其它的日志记录接口</a:t>
            </a:r>
            <a:endParaRPr lang="en-US" altLang="zh-CN" b="1" dirty="0" smtClean="0"/>
          </a:p>
          <a:p>
            <a:r>
              <a:rPr lang="en-US" altLang="zh-CN" dirty="0" err="1" smtClean="0"/>
              <a:t>acl_msg_info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acl_msg_warn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acl_msg_error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acl_msg_fatal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分级日志示例</a:t>
            </a:r>
            <a:r>
              <a:rPr lang="en-US" altLang="zh-CN" dirty="0" smtClean="0"/>
              <a:t>(C++</a:t>
            </a:r>
            <a:r>
              <a:rPr lang="zh-CN" altLang="en-US" dirty="0" smtClean="0"/>
              <a:t>接口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// </a:t>
            </a:r>
            <a:r>
              <a:rPr lang="zh-CN" altLang="en-US" sz="2400" dirty="0" smtClean="0"/>
              <a:t>通用日志记录接口</a:t>
            </a:r>
            <a:endParaRPr lang="en-US" altLang="zh-CN" sz="2400" dirty="0" smtClean="0"/>
          </a:p>
          <a:p>
            <a:r>
              <a:rPr lang="en-US" altLang="zh-CN" sz="1800" dirty="0" smtClean="0"/>
              <a:t>logger(const char* </a:t>
            </a:r>
            <a:r>
              <a:rPr lang="en-US" altLang="zh-CN" sz="1800" dirty="0" err="1" smtClean="0"/>
              <a:t>fmt</a:t>
            </a:r>
            <a:r>
              <a:rPr lang="en-US" altLang="zh-CN" sz="1800" dirty="0" smtClean="0"/>
              <a:t>, …);</a:t>
            </a:r>
          </a:p>
          <a:p>
            <a:r>
              <a:rPr lang="en-US" altLang="zh-CN" sz="1800" dirty="0" err="1" smtClean="0"/>
              <a:t>logger_warn</a:t>
            </a:r>
            <a:r>
              <a:rPr lang="en-US" altLang="zh-CN" sz="1800" dirty="0" smtClean="0"/>
              <a:t>(const char* </a:t>
            </a:r>
            <a:r>
              <a:rPr lang="en-US" altLang="zh-CN" sz="1800" dirty="0" err="1" smtClean="0"/>
              <a:t>fmt</a:t>
            </a:r>
            <a:r>
              <a:rPr lang="en-US" altLang="zh-CN" sz="1800" dirty="0" smtClean="0"/>
              <a:t>, …);</a:t>
            </a:r>
          </a:p>
          <a:p>
            <a:r>
              <a:rPr lang="en-US" altLang="zh-CN" sz="1800" dirty="0" err="1" smtClean="0"/>
              <a:t>logger_error</a:t>
            </a:r>
            <a:r>
              <a:rPr lang="en-US" altLang="zh-CN" sz="1800" dirty="0" smtClean="0"/>
              <a:t>(const char* </a:t>
            </a:r>
            <a:r>
              <a:rPr lang="en-US" altLang="zh-CN" sz="1800" dirty="0" err="1" smtClean="0"/>
              <a:t>fmt</a:t>
            </a:r>
            <a:r>
              <a:rPr lang="en-US" altLang="zh-CN" sz="1800" dirty="0" smtClean="0"/>
              <a:t>, …);</a:t>
            </a:r>
          </a:p>
          <a:p>
            <a:r>
              <a:rPr lang="en-US" altLang="zh-CN" sz="1800" dirty="0" err="1" smtClean="0"/>
              <a:t>logger_fatal</a:t>
            </a:r>
            <a:r>
              <a:rPr lang="en-US" altLang="zh-CN" sz="1800" dirty="0" smtClean="0"/>
              <a:t>(const char* </a:t>
            </a:r>
            <a:r>
              <a:rPr lang="en-US" altLang="zh-CN" sz="1800" dirty="0" err="1" smtClean="0"/>
              <a:t>fmt</a:t>
            </a:r>
            <a:r>
              <a:rPr lang="en-US" altLang="zh-CN" sz="1800" dirty="0" smtClean="0"/>
              <a:t>, …);</a:t>
            </a:r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//</a:t>
            </a:r>
            <a:r>
              <a:rPr lang="en-US" altLang="zh-CN" dirty="0" smtClean="0"/>
              <a:t> </a:t>
            </a:r>
            <a:r>
              <a:rPr lang="zh-CN" altLang="en-US" sz="2400" dirty="0" smtClean="0"/>
              <a:t>分组分级日志记录接口</a:t>
            </a:r>
            <a:endParaRPr lang="en-US" altLang="zh-CN" sz="2400" dirty="0" smtClean="0"/>
          </a:p>
          <a:p>
            <a:r>
              <a:rPr lang="en-US" altLang="zh-CN" sz="1800" dirty="0" err="1" smtClean="0"/>
              <a:t>logger_debug</a:t>
            </a:r>
            <a:r>
              <a:rPr lang="en-US" altLang="zh-CN" sz="1800" dirty="0" smtClean="0"/>
              <a:t>(DEBUG_LABLE, DEBUG_LEVEL, const char* </a:t>
            </a:r>
            <a:r>
              <a:rPr lang="en-US" altLang="zh-CN" sz="1800" dirty="0" err="1" smtClean="0"/>
              <a:t>fmt</a:t>
            </a:r>
            <a:r>
              <a:rPr lang="en-US" altLang="zh-CN" sz="1800" dirty="0" smtClean="0"/>
              <a:t>, …);</a:t>
            </a:r>
            <a:endParaRPr lang="zh-C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日志输出目标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一、可以同时输出至多个目标对象</a:t>
            </a:r>
            <a:endParaRPr lang="en-US" altLang="zh-CN" sz="2400" dirty="0" smtClean="0"/>
          </a:p>
          <a:p>
            <a:r>
              <a:rPr lang="en-US" altLang="zh-CN" sz="1800" dirty="0" smtClean="0"/>
              <a:t>const char *logs = “./log1.log|./log2.log”;</a:t>
            </a:r>
          </a:p>
          <a:p>
            <a:r>
              <a:rPr lang="en-US" altLang="zh-CN" sz="1800" dirty="0" err="1" smtClean="0"/>
              <a:t>acl_msg_open</a:t>
            </a:r>
            <a:r>
              <a:rPr lang="en-US" altLang="zh-CN" sz="1800" dirty="0" smtClean="0"/>
              <a:t>(logs, “</a:t>
            </a:r>
            <a:r>
              <a:rPr lang="en-US" altLang="zh-CN" sz="1800" dirty="0" err="1" smtClean="0"/>
              <a:t>myproc</a:t>
            </a:r>
            <a:r>
              <a:rPr lang="en-US" altLang="zh-CN" sz="1800" dirty="0" smtClean="0"/>
              <a:t>”);</a:t>
            </a:r>
          </a:p>
          <a:p>
            <a:r>
              <a:rPr lang="en-US" altLang="zh-CN" sz="2000" dirty="0" smtClean="0"/>
              <a:t>Or </a:t>
            </a:r>
          </a:p>
          <a:p>
            <a:r>
              <a:rPr lang="en-US" altLang="zh-CN" sz="1800" dirty="0" err="1" smtClean="0"/>
              <a:t>acl</a:t>
            </a:r>
            <a:r>
              <a:rPr lang="en-US" altLang="zh-CN" sz="1800" dirty="0" smtClean="0"/>
              <a:t>::</a:t>
            </a:r>
            <a:r>
              <a:rPr lang="en-US" altLang="zh-CN" sz="1800" dirty="0" err="1" smtClean="0"/>
              <a:t>logger_open</a:t>
            </a:r>
            <a:r>
              <a:rPr lang="en-US" altLang="zh-CN" sz="1800" dirty="0" smtClean="0"/>
              <a:t>(logs, “</a:t>
            </a:r>
            <a:r>
              <a:rPr lang="en-US" altLang="zh-CN" sz="1800" dirty="0" err="1" smtClean="0"/>
              <a:t>myproc</a:t>
            </a:r>
            <a:r>
              <a:rPr lang="en-US" altLang="zh-CN" sz="1800" dirty="0" smtClean="0"/>
              <a:t>”);</a:t>
            </a:r>
          </a:p>
          <a:p>
            <a:r>
              <a:rPr lang="zh-CN" altLang="en-US" sz="2400" dirty="0" smtClean="0"/>
              <a:t>二、可以与</a:t>
            </a:r>
            <a:r>
              <a:rPr lang="en-US" altLang="zh-CN" sz="2400" dirty="0" err="1" smtClean="0"/>
              <a:t>syslog-ng</a:t>
            </a:r>
            <a:r>
              <a:rPr lang="zh-CN" altLang="en-US" sz="2400" dirty="0" smtClean="0"/>
              <a:t>结合，充分利用 </a:t>
            </a:r>
            <a:r>
              <a:rPr lang="en-US" altLang="zh-CN" sz="2400" dirty="0" err="1" smtClean="0"/>
              <a:t>syslog-ng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的特性</a:t>
            </a:r>
            <a:endParaRPr lang="en-US" altLang="zh-CN" sz="2400" dirty="0" smtClean="0"/>
          </a:p>
          <a:p>
            <a:r>
              <a:rPr lang="en-US" altLang="zh-CN" sz="1800" dirty="0" smtClean="0"/>
              <a:t>const char* logs = “./log1.log|UDP:192.168.1.1:12345|TCP:192.168.1.2:12345”;</a:t>
            </a:r>
          </a:p>
          <a:p>
            <a:r>
              <a:rPr lang="zh-CN" altLang="en-US" sz="2400" dirty="0" smtClean="0"/>
              <a:t>三、允许以接口注册方式集成第三方日志库</a:t>
            </a:r>
            <a:endParaRPr lang="en-US" altLang="zh-CN" sz="2400" dirty="0" smtClean="0"/>
          </a:p>
          <a:p>
            <a:r>
              <a:rPr lang="en-US" altLang="zh-CN" sz="1800" dirty="0" smtClean="0"/>
              <a:t>ACL_API void </a:t>
            </a:r>
            <a:r>
              <a:rPr lang="en-US" altLang="zh-CN" sz="1800" dirty="0" err="1" smtClean="0"/>
              <a:t>acl_msg_register</a:t>
            </a:r>
            <a:r>
              <a:rPr lang="en-US" altLang="zh-CN" sz="1800" dirty="0" smtClean="0"/>
              <a:t>(ACL_MSG_OPEN_FN </a:t>
            </a:r>
            <a:r>
              <a:rPr lang="en-US" altLang="zh-CN" sz="1800" dirty="0" err="1" smtClean="0"/>
              <a:t>open_fn</a:t>
            </a:r>
            <a:r>
              <a:rPr lang="en-US" altLang="zh-CN" sz="1800" dirty="0" smtClean="0"/>
              <a:t>, ACL_MSG_CLOSE_FN </a:t>
            </a:r>
            <a:r>
              <a:rPr lang="en-US" altLang="zh-CN" sz="1800" dirty="0" err="1" smtClean="0"/>
              <a:t>close_fn</a:t>
            </a:r>
            <a:r>
              <a:rPr lang="en-US" altLang="zh-CN" sz="1800" dirty="0" smtClean="0"/>
              <a:t>, ACL_MSG_WRITE_FN </a:t>
            </a:r>
            <a:r>
              <a:rPr lang="en-US" altLang="zh-CN" sz="1800" dirty="0" err="1" smtClean="0"/>
              <a:t>write_fn</a:t>
            </a:r>
            <a:r>
              <a:rPr lang="en-US" altLang="zh-CN" sz="1800" dirty="0" smtClean="0"/>
              <a:t>, void *</a:t>
            </a:r>
            <a:r>
              <a:rPr lang="en-US" altLang="zh-CN" sz="1800" dirty="0" err="1" smtClean="0"/>
              <a:t>ctx</a:t>
            </a:r>
            <a:r>
              <a:rPr lang="en-US" altLang="zh-CN" sz="1800" dirty="0" smtClean="0"/>
              <a:t>);</a:t>
            </a:r>
            <a:endParaRPr lang="zh-C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编程示例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一、一个简单的网络客户端</a:t>
            </a:r>
            <a:endParaRPr lang="en-US" altLang="zh-CN" dirty="0" smtClean="0"/>
          </a:p>
          <a:p>
            <a:r>
              <a:rPr lang="zh-CN" altLang="en-US" dirty="0" smtClean="0"/>
              <a:t>二、一个简单的网络服务端</a:t>
            </a:r>
            <a:endParaRPr lang="en-US" altLang="zh-CN" dirty="0" smtClean="0"/>
          </a:p>
          <a:p>
            <a:r>
              <a:rPr lang="zh-CN" altLang="en-US" dirty="0" smtClean="0"/>
              <a:t>三、</a:t>
            </a:r>
            <a:r>
              <a:rPr lang="en-US" altLang="zh-CN" dirty="0" smtClean="0"/>
              <a:t>ACL </a:t>
            </a:r>
            <a:r>
              <a:rPr lang="zh-CN" altLang="en-US" dirty="0" smtClean="0"/>
              <a:t>线程池示例</a:t>
            </a:r>
            <a:endParaRPr lang="en-US" altLang="zh-CN" dirty="0" smtClean="0"/>
          </a:p>
          <a:p>
            <a:r>
              <a:rPr lang="zh-CN" altLang="en-US" dirty="0" smtClean="0"/>
              <a:t>四、</a:t>
            </a:r>
            <a:r>
              <a:rPr lang="en-US" altLang="zh-CN" dirty="0" smtClean="0"/>
              <a:t>ACL </a:t>
            </a:r>
            <a:r>
              <a:rPr lang="zh-CN" altLang="en-US" dirty="0" smtClean="0"/>
              <a:t>的流式编程示例</a:t>
            </a:r>
            <a:endParaRPr lang="en-US" altLang="zh-CN" dirty="0" smtClean="0"/>
          </a:p>
          <a:p>
            <a:r>
              <a:rPr lang="zh-CN" altLang="en-US" dirty="0" smtClean="0"/>
              <a:t>五、基于 </a:t>
            </a:r>
            <a:r>
              <a:rPr lang="en-US" altLang="zh-CN" dirty="0" err="1" smtClean="0"/>
              <a:t>acl_master</a:t>
            </a:r>
            <a:r>
              <a:rPr lang="en-US" altLang="zh-CN" dirty="0" smtClean="0"/>
              <a:t> </a:t>
            </a:r>
            <a:r>
              <a:rPr lang="zh-CN" altLang="en-US" dirty="0" smtClean="0"/>
              <a:t>框架服务器程序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一个简单的网络客户端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Autofit/>
          </a:bodyPr>
          <a:lstStyle/>
          <a:p>
            <a:r>
              <a:rPr lang="en-US" altLang="zh-CN" sz="1200" dirty="0" err="1" smtClean="0"/>
              <a:t>bool</a:t>
            </a:r>
            <a:r>
              <a:rPr lang="en-US" altLang="zh-CN" sz="1200" dirty="0" smtClean="0"/>
              <a:t>  </a:t>
            </a:r>
            <a:r>
              <a:rPr lang="en-US" altLang="zh-CN" sz="1200" dirty="0" err="1" smtClean="0"/>
              <a:t>client_request</a:t>
            </a:r>
            <a:r>
              <a:rPr lang="en-US" altLang="zh-CN" sz="1200" dirty="0" smtClean="0"/>
              <a:t>()</a:t>
            </a:r>
          </a:p>
          <a:p>
            <a:r>
              <a:rPr lang="en-US" altLang="zh-CN" sz="1200" dirty="0" smtClean="0"/>
              <a:t>{</a:t>
            </a:r>
          </a:p>
          <a:p>
            <a:pPr lvl="1"/>
            <a:r>
              <a:rPr lang="en-US" altLang="zh-CN" sz="1200" dirty="0" smtClean="0"/>
              <a:t>const char* </a:t>
            </a:r>
            <a:r>
              <a:rPr lang="en-US" altLang="zh-CN" sz="1200" dirty="0" err="1" smtClean="0"/>
              <a:t>addr</a:t>
            </a:r>
            <a:r>
              <a:rPr lang="en-US" altLang="zh-CN" sz="1200" dirty="0" smtClean="0"/>
              <a:t> = “127.0.0.1:8190”;  // </a:t>
            </a:r>
            <a:r>
              <a:rPr lang="zh-CN" altLang="en-US" sz="1200" dirty="0" smtClean="0"/>
              <a:t>服务器地址</a:t>
            </a:r>
            <a:r>
              <a:rPr lang="en-US" altLang="zh-CN" sz="1200" dirty="0" smtClean="0"/>
              <a:t>(</a:t>
            </a:r>
            <a:r>
              <a:rPr lang="en-US" altLang="zh-CN" sz="1200" dirty="0" err="1" smtClean="0"/>
              <a:t>ip:port</a:t>
            </a:r>
            <a:r>
              <a:rPr lang="en-US" altLang="zh-CN" sz="1200" dirty="0" smtClean="0"/>
              <a:t>, </a:t>
            </a:r>
            <a:r>
              <a:rPr lang="en-US" altLang="zh-CN" sz="1200" dirty="0" err="1" smtClean="0"/>
              <a:t>domain:port</a:t>
            </a:r>
            <a:r>
              <a:rPr lang="en-US" altLang="zh-CN" sz="1200" dirty="0" smtClean="0"/>
              <a:t>)</a:t>
            </a:r>
          </a:p>
          <a:p>
            <a:pPr lvl="1"/>
            <a:r>
              <a:rPr lang="en-US" altLang="zh-CN" sz="1200" dirty="0" err="1" smtClean="0"/>
              <a:t>int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conn_timeout</a:t>
            </a:r>
            <a:r>
              <a:rPr lang="en-US" altLang="zh-CN" sz="1200" dirty="0" smtClean="0"/>
              <a:t> = 10, </a:t>
            </a:r>
            <a:r>
              <a:rPr lang="en-US" altLang="zh-CN" sz="1200" dirty="0" err="1" smtClean="0"/>
              <a:t>rw_timeout</a:t>
            </a:r>
            <a:r>
              <a:rPr lang="en-US" altLang="zh-CN" sz="1200" dirty="0" smtClean="0"/>
              <a:t> = 30;  // </a:t>
            </a:r>
            <a:r>
              <a:rPr lang="zh-CN" altLang="en-US" sz="1200" dirty="0" smtClean="0"/>
              <a:t>连接超时及读写超时时间</a:t>
            </a:r>
            <a:r>
              <a:rPr lang="en-US" altLang="zh-CN" sz="1200" dirty="0" smtClean="0"/>
              <a:t>(</a:t>
            </a:r>
            <a:r>
              <a:rPr lang="zh-CN" altLang="en-US" sz="1200" dirty="0" smtClean="0"/>
              <a:t>秒</a:t>
            </a:r>
            <a:r>
              <a:rPr lang="en-US" altLang="zh-CN" sz="1200" dirty="0" smtClean="0"/>
              <a:t>)</a:t>
            </a:r>
          </a:p>
          <a:p>
            <a:pPr lvl="1"/>
            <a:r>
              <a:rPr lang="en-US" altLang="zh-CN" sz="1200" dirty="0" err="1" smtClean="0"/>
              <a:t>acl</a:t>
            </a:r>
            <a:r>
              <a:rPr lang="en-US" altLang="zh-CN" sz="1200" dirty="0" smtClean="0"/>
              <a:t>::</a:t>
            </a:r>
            <a:r>
              <a:rPr lang="en-US" altLang="zh-CN" sz="1200" dirty="0" err="1" smtClean="0"/>
              <a:t>socket_stream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conn</a:t>
            </a:r>
            <a:r>
              <a:rPr lang="en-US" altLang="zh-CN" sz="1200" dirty="0" smtClean="0"/>
              <a:t>;  // </a:t>
            </a:r>
            <a:r>
              <a:rPr lang="zh-CN" altLang="en-US" sz="1200" dirty="0" smtClean="0"/>
              <a:t>客户端连接流对象</a:t>
            </a:r>
            <a:endParaRPr lang="en-US" altLang="zh-CN" sz="1200" dirty="0" smtClean="0"/>
          </a:p>
          <a:p>
            <a:pPr lvl="1"/>
            <a:r>
              <a:rPr lang="en-US" altLang="zh-CN" sz="1200" dirty="0" smtClean="0"/>
              <a:t>if (</a:t>
            </a:r>
            <a:r>
              <a:rPr lang="en-US" altLang="zh-CN" sz="1200" dirty="0" err="1" smtClean="0"/>
              <a:t>conn.open</a:t>
            </a:r>
            <a:r>
              <a:rPr lang="en-US" altLang="zh-CN" sz="1200" dirty="0" smtClean="0"/>
              <a:t>(</a:t>
            </a:r>
            <a:r>
              <a:rPr lang="en-US" altLang="zh-CN" sz="1200" dirty="0" err="1" smtClean="0"/>
              <a:t>addr</a:t>
            </a:r>
            <a:r>
              <a:rPr lang="en-US" altLang="zh-CN" sz="1200" dirty="0" smtClean="0"/>
              <a:t>, </a:t>
            </a:r>
            <a:r>
              <a:rPr lang="en-US" altLang="zh-CN" sz="1200" dirty="0" err="1" smtClean="0"/>
              <a:t>conn_timeout</a:t>
            </a:r>
            <a:r>
              <a:rPr lang="en-US" altLang="zh-CN" sz="1200" dirty="0" smtClean="0"/>
              <a:t>, </a:t>
            </a:r>
            <a:r>
              <a:rPr lang="en-US" altLang="zh-CN" sz="1200" dirty="0" err="1" smtClean="0"/>
              <a:t>rw_timeout</a:t>
            </a:r>
            <a:r>
              <a:rPr lang="en-US" altLang="zh-CN" sz="1200" dirty="0" smtClean="0"/>
              <a:t>) == false) // </a:t>
            </a:r>
            <a:r>
              <a:rPr lang="zh-CN" altLang="en-US" sz="1200" dirty="0" smtClean="0"/>
              <a:t>连接服务器</a:t>
            </a:r>
            <a:endParaRPr lang="en-US" altLang="zh-CN" sz="1200" dirty="0" smtClean="0"/>
          </a:p>
          <a:p>
            <a:pPr lvl="1"/>
            <a:r>
              <a:rPr lang="en-US" altLang="zh-CN" sz="1200" dirty="0" smtClean="0"/>
              <a:t>{</a:t>
            </a:r>
          </a:p>
          <a:p>
            <a:pPr lvl="2"/>
            <a:r>
              <a:rPr lang="en-US" altLang="zh-CN" sz="1200" dirty="0" err="1" smtClean="0"/>
              <a:t>printf</a:t>
            </a:r>
            <a:r>
              <a:rPr lang="en-US" altLang="zh-CN" sz="1200" dirty="0" smtClean="0"/>
              <a:t>(“connect server %s failed\r\n”, </a:t>
            </a:r>
            <a:r>
              <a:rPr lang="en-US" altLang="zh-CN" sz="1200" dirty="0" err="1" smtClean="0"/>
              <a:t>addr</a:t>
            </a:r>
            <a:r>
              <a:rPr lang="en-US" altLang="zh-CN" sz="1200" dirty="0" smtClean="0"/>
              <a:t>);</a:t>
            </a:r>
          </a:p>
          <a:p>
            <a:pPr lvl="2"/>
            <a:r>
              <a:rPr lang="en-US" altLang="zh-CN" sz="1200" dirty="0" smtClean="0"/>
              <a:t>return  false;</a:t>
            </a:r>
          </a:p>
          <a:p>
            <a:pPr lvl="1"/>
            <a:r>
              <a:rPr lang="en-US" altLang="zh-CN" sz="1200" dirty="0" smtClean="0"/>
              <a:t>}</a:t>
            </a:r>
          </a:p>
          <a:p>
            <a:pPr lvl="1"/>
            <a:r>
              <a:rPr lang="en-US" altLang="zh-CN" sz="1200" dirty="0" smtClean="0"/>
              <a:t>if (</a:t>
            </a:r>
            <a:r>
              <a:rPr lang="en-US" altLang="zh-CN" sz="1200" dirty="0" err="1" smtClean="0"/>
              <a:t>conn.format</a:t>
            </a:r>
            <a:r>
              <a:rPr lang="en-US" altLang="zh-CN" sz="1200" dirty="0" smtClean="0"/>
              <a:t>(“hello world\r\n”) == -1) // </a:t>
            </a:r>
            <a:r>
              <a:rPr lang="zh-CN" altLang="en-US" sz="1200" dirty="0" smtClean="0"/>
              <a:t>向服务端写入一行数据</a:t>
            </a:r>
            <a:endParaRPr lang="en-US" altLang="zh-CN" sz="1200" dirty="0" smtClean="0"/>
          </a:p>
          <a:p>
            <a:pPr lvl="1"/>
            <a:r>
              <a:rPr lang="en-US" altLang="zh-CN" sz="1200" dirty="0" smtClean="0"/>
              <a:t>{</a:t>
            </a:r>
          </a:p>
          <a:p>
            <a:pPr lvl="2"/>
            <a:r>
              <a:rPr lang="en-US" altLang="zh-CN" sz="1200" dirty="0" err="1" smtClean="0"/>
              <a:t>printf</a:t>
            </a:r>
            <a:r>
              <a:rPr lang="en-US" altLang="zh-CN" sz="1200" dirty="0" smtClean="0"/>
              <a:t>(“write one line to %s error\r\n”, </a:t>
            </a:r>
            <a:r>
              <a:rPr lang="en-US" altLang="zh-CN" sz="1200" dirty="0" err="1" smtClean="0"/>
              <a:t>addr</a:t>
            </a:r>
            <a:r>
              <a:rPr lang="en-US" altLang="zh-CN" sz="1200" dirty="0" smtClean="0"/>
              <a:t>);</a:t>
            </a:r>
          </a:p>
          <a:p>
            <a:pPr lvl="2"/>
            <a:r>
              <a:rPr lang="en-US" altLang="zh-CN" sz="1200" dirty="0" smtClean="0"/>
              <a:t>return false;</a:t>
            </a:r>
          </a:p>
          <a:p>
            <a:pPr lvl="1"/>
            <a:r>
              <a:rPr lang="en-US" altLang="zh-CN" sz="1200" dirty="0" smtClean="0"/>
              <a:t>}</a:t>
            </a:r>
          </a:p>
          <a:p>
            <a:pPr lvl="1"/>
            <a:r>
              <a:rPr lang="en-US" altLang="zh-CN" sz="1200" dirty="0" err="1" smtClean="0"/>
              <a:t>acl</a:t>
            </a:r>
            <a:r>
              <a:rPr lang="en-US" altLang="zh-CN" sz="1200" dirty="0" smtClean="0"/>
              <a:t>::string </a:t>
            </a:r>
            <a:r>
              <a:rPr lang="en-US" altLang="zh-CN" sz="1200" dirty="0" err="1" smtClean="0"/>
              <a:t>buf</a:t>
            </a:r>
            <a:r>
              <a:rPr lang="en-US" altLang="zh-CN" sz="1200" dirty="0" smtClean="0"/>
              <a:t>;  // </a:t>
            </a:r>
            <a:r>
              <a:rPr lang="zh-CN" altLang="en-US" sz="1200" dirty="0" smtClean="0"/>
              <a:t>缓冲区对象</a:t>
            </a:r>
            <a:endParaRPr lang="en-US" altLang="zh-CN" sz="1200" dirty="0" smtClean="0"/>
          </a:p>
          <a:p>
            <a:pPr lvl="1"/>
            <a:r>
              <a:rPr lang="en-US" altLang="zh-CN" sz="1200" dirty="0" smtClean="0"/>
              <a:t>if (</a:t>
            </a:r>
            <a:r>
              <a:rPr lang="en-US" altLang="zh-CN" sz="1200" dirty="0" err="1" smtClean="0"/>
              <a:t>conn.gets</a:t>
            </a:r>
            <a:r>
              <a:rPr lang="en-US" altLang="zh-CN" sz="1200" dirty="0" smtClean="0"/>
              <a:t>(</a:t>
            </a:r>
            <a:r>
              <a:rPr lang="en-US" altLang="zh-CN" sz="1200" dirty="0" err="1" smtClean="0"/>
              <a:t>buf</a:t>
            </a:r>
            <a:r>
              <a:rPr lang="en-US" altLang="zh-CN" sz="1200" dirty="0" smtClean="0"/>
              <a:t>, true) == false) // </a:t>
            </a:r>
            <a:r>
              <a:rPr lang="zh-CN" altLang="en-US" sz="1200" dirty="0" smtClean="0"/>
              <a:t>从服务器读取一行数据，且去除尾部的 </a:t>
            </a:r>
            <a:r>
              <a:rPr lang="en-US" altLang="zh-CN" sz="1200" dirty="0" smtClean="0"/>
              <a:t>\n </a:t>
            </a:r>
            <a:r>
              <a:rPr lang="zh-CN" altLang="en-US" sz="1200" dirty="0" smtClean="0"/>
              <a:t>或 </a:t>
            </a:r>
            <a:r>
              <a:rPr lang="en-US" altLang="zh-CN" sz="1200" dirty="0" smtClean="0"/>
              <a:t>\r\n</a:t>
            </a:r>
          </a:p>
          <a:p>
            <a:pPr lvl="1"/>
            <a:r>
              <a:rPr lang="en-US" altLang="zh-CN" sz="1200" dirty="0" smtClean="0"/>
              <a:t>{</a:t>
            </a:r>
          </a:p>
          <a:p>
            <a:pPr lvl="2"/>
            <a:r>
              <a:rPr lang="en-US" altLang="zh-CN" sz="1200" dirty="0" err="1" smtClean="0"/>
              <a:t>printf</a:t>
            </a:r>
            <a:r>
              <a:rPr lang="en-US" altLang="zh-CN" sz="1200" dirty="0" smtClean="0"/>
              <a:t>(“get line from %s error\r\n”, </a:t>
            </a:r>
            <a:r>
              <a:rPr lang="en-US" altLang="zh-CN" sz="1200" dirty="0" err="1" smtClean="0"/>
              <a:t>addr</a:t>
            </a:r>
            <a:r>
              <a:rPr lang="en-US" altLang="zh-CN" sz="1200" dirty="0" smtClean="0"/>
              <a:t>);</a:t>
            </a:r>
          </a:p>
          <a:p>
            <a:pPr lvl="2"/>
            <a:r>
              <a:rPr lang="en-US" altLang="zh-CN" sz="1200" dirty="0" smtClean="0"/>
              <a:t>return false;</a:t>
            </a:r>
          </a:p>
          <a:p>
            <a:pPr lvl="1"/>
            <a:r>
              <a:rPr lang="en-US" altLang="zh-CN" sz="1200" dirty="0" smtClean="0"/>
              <a:t>}</a:t>
            </a:r>
          </a:p>
          <a:p>
            <a:pPr lvl="1"/>
            <a:r>
              <a:rPr lang="en-US" altLang="zh-CN" sz="1200" dirty="0" smtClean="0"/>
              <a:t>return true;</a:t>
            </a:r>
          </a:p>
          <a:p>
            <a:pPr lvl="1">
              <a:buNone/>
            </a:pPr>
            <a:r>
              <a:rPr lang="en-US" altLang="zh-CN" sz="1200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一个简单的网络服务端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56792"/>
            <a:ext cx="4258816" cy="5112568"/>
          </a:xfrm>
        </p:spPr>
        <p:txBody>
          <a:bodyPr>
            <a:noAutofit/>
          </a:bodyPr>
          <a:lstStyle/>
          <a:p>
            <a:r>
              <a:rPr lang="en-US" altLang="zh-CN" sz="1200" dirty="0" smtClean="0"/>
              <a:t>void </a:t>
            </a:r>
            <a:r>
              <a:rPr lang="en-US" altLang="zh-CN" sz="1200" dirty="0" err="1" smtClean="0"/>
              <a:t>echo_server</a:t>
            </a:r>
            <a:r>
              <a:rPr lang="en-US" altLang="zh-CN" sz="1200" dirty="0" smtClean="0"/>
              <a:t>()</a:t>
            </a:r>
          </a:p>
          <a:p>
            <a:r>
              <a:rPr lang="en-US" altLang="zh-CN" sz="1200" dirty="0" smtClean="0"/>
              <a:t>{</a:t>
            </a:r>
          </a:p>
          <a:p>
            <a:pPr lvl="1"/>
            <a:r>
              <a:rPr lang="en-US" altLang="zh-CN" sz="1200" dirty="0" smtClean="0"/>
              <a:t>const char* </a:t>
            </a:r>
            <a:r>
              <a:rPr lang="en-US" altLang="zh-CN" sz="1200" dirty="0" err="1" smtClean="0"/>
              <a:t>addr</a:t>
            </a:r>
            <a:r>
              <a:rPr lang="en-US" altLang="zh-CN" sz="1200" dirty="0" smtClean="0"/>
              <a:t> = “127.0.0.1:8190”;</a:t>
            </a:r>
          </a:p>
          <a:p>
            <a:pPr lvl="1"/>
            <a:r>
              <a:rPr lang="en-US" altLang="zh-CN" sz="1200" dirty="0" err="1" smtClean="0"/>
              <a:t>acl</a:t>
            </a:r>
            <a:r>
              <a:rPr lang="en-US" altLang="zh-CN" sz="1200" dirty="0" smtClean="0"/>
              <a:t>::</a:t>
            </a:r>
            <a:r>
              <a:rPr lang="en-US" altLang="zh-CN" sz="1200" dirty="0" err="1" smtClean="0"/>
              <a:t>server_socket</a:t>
            </a:r>
            <a:r>
              <a:rPr lang="en-US" altLang="zh-CN" sz="1200" dirty="0" smtClean="0"/>
              <a:t>  server;</a:t>
            </a:r>
          </a:p>
          <a:p>
            <a:pPr lvl="1"/>
            <a:r>
              <a:rPr lang="en-US" altLang="zh-CN" sz="1200" dirty="0" smtClean="0"/>
              <a:t>if (</a:t>
            </a:r>
            <a:r>
              <a:rPr lang="en-US" altLang="zh-CN" sz="1200" dirty="0" err="1" smtClean="0"/>
              <a:t>server.open</a:t>
            </a:r>
            <a:r>
              <a:rPr lang="en-US" altLang="zh-CN" sz="1200" dirty="0" smtClean="0"/>
              <a:t>(</a:t>
            </a:r>
            <a:r>
              <a:rPr lang="en-US" altLang="zh-CN" sz="1200" dirty="0" err="1" smtClean="0"/>
              <a:t>addr</a:t>
            </a:r>
            <a:r>
              <a:rPr lang="en-US" altLang="zh-CN" sz="1200" dirty="0" smtClean="0"/>
              <a:t>) == false) // </a:t>
            </a:r>
            <a:r>
              <a:rPr lang="zh-CN" altLang="en-US" sz="1200" dirty="0" smtClean="0"/>
              <a:t>监听本地地址</a:t>
            </a:r>
            <a:endParaRPr lang="en-US" altLang="zh-CN" sz="1200" dirty="0" smtClean="0"/>
          </a:p>
          <a:p>
            <a:pPr lvl="1"/>
            <a:r>
              <a:rPr lang="en-US" altLang="zh-CN" sz="1200" dirty="0" smtClean="0"/>
              <a:t>{</a:t>
            </a:r>
          </a:p>
          <a:p>
            <a:pPr lvl="2"/>
            <a:r>
              <a:rPr lang="en-US" altLang="zh-CN" sz="1200" dirty="0" err="1" smtClean="0"/>
              <a:t>printf</a:t>
            </a:r>
            <a:r>
              <a:rPr lang="en-US" altLang="zh-CN" sz="1200" dirty="0" smtClean="0"/>
              <a:t>(“open </a:t>
            </a:r>
            <a:r>
              <a:rPr lang="en-US" altLang="zh-CN" sz="1200" dirty="0" err="1" smtClean="0"/>
              <a:t>addr</a:t>
            </a:r>
            <a:r>
              <a:rPr lang="en-US" altLang="zh-CN" sz="1200" dirty="0" smtClean="0"/>
              <a:t> %s failed(%s)\r\n”, </a:t>
            </a:r>
            <a:r>
              <a:rPr lang="en-US" altLang="zh-CN" sz="1200" dirty="0" err="1" smtClean="0"/>
              <a:t>addr</a:t>
            </a:r>
            <a:r>
              <a:rPr lang="en-US" altLang="zh-CN" sz="1200" dirty="0" smtClean="0"/>
              <a:t>, 		</a:t>
            </a:r>
            <a:r>
              <a:rPr lang="en-US" altLang="zh-CN" sz="1200" dirty="0" err="1" smtClean="0"/>
              <a:t>acl</a:t>
            </a:r>
            <a:r>
              <a:rPr lang="en-US" altLang="zh-CN" sz="1200" dirty="0" smtClean="0"/>
              <a:t>::</a:t>
            </a:r>
            <a:r>
              <a:rPr lang="en-US" altLang="zh-CN" sz="1200" dirty="0" err="1" smtClean="0"/>
              <a:t>last_serror</a:t>
            </a:r>
            <a:r>
              <a:rPr lang="en-US" altLang="zh-CN" sz="1200" dirty="0" smtClean="0"/>
              <a:t>());</a:t>
            </a:r>
          </a:p>
          <a:p>
            <a:pPr lvl="2"/>
            <a:r>
              <a:rPr lang="en-US" altLang="zh-CN" sz="1200" dirty="0" smtClean="0"/>
              <a:t>return false;</a:t>
            </a:r>
          </a:p>
          <a:p>
            <a:pPr lvl="1"/>
            <a:r>
              <a:rPr lang="en-US" altLang="zh-CN" sz="1200" dirty="0" smtClean="0"/>
              <a:t>}</a:t>
            </a:r>
          </a:p>
          <a:p>
            <a:pPr lvl="1"/>
            <a:r>
              <a:rPr lang="en-US" altLang="zh-CN" sz="1200" dirty="0" smtClean="0"/>
              <a:t>while (true) // </a:t>
            </a:r>
            <a:r>
              <a:rPr lang="zh-CN" altLang="en-US" sz="1200" dirty="0" smtClean="0"/>
              <a:t>循环接收客户端连接</a:t>
            </a:r>
            <a:endParaRPr lang="en-US" altLang="zh-CN" sz="1200" dirty="0" smtClean="0"/>
          </a:p>
          <a:p>
            <a:pPr lvl="1"/>
            <a:r>
              <a:rPr lang="en-US" altLang="zh-CN" sz="1200" dirty="0" smtClean="0"/>
              <a:t>{</a:t>
            </a:r>
          </a:p>
          <a:p>
            <a:pPr lvl="2"/>
            <a:r>
              <a:rPr lang="en-US" altLang="zh-CN" sz="1200" dirty="0" err="1" smtClean="0"/>
              <a:t>acl</a:t>
            </a:r>
            <a:r>
              <a:rPr lang="en-US" altLang="zh-CN" sz="1200" dirty="0" smtClean="0"/>
              <a:t>::</a:t>
            </a:r>
            <a:r>
              <a:rPr lang="en-US" altLang="zh-CN" sz="1200" dirty="0" err="1" smtClean="0"/>
              <a:t>socket_stream</a:t>
            </a:r>
            <a:r>
              <a:rPr lang="en-US" altLang="zh-CN" sz="1200" dirty="0" smtClean="0"/>
              <a:t>*  client = </a:t>
            </a:r>
            <a:r>
              <a:rPr lang="en-US" altLang="zh-CN" sz="1200" dirty="0" err="1" smtClean="0"/>
              <a:t>server.accept</a:t>
            </a:r>
            <a:r>
              <a:rPr lang="en-US" altLang="zh-CN" sz="1200" dirty="0" smtClean="0"/>
              <a:t>();</a:t>
            </a:r>
          </a:p>
          <a:p>
            <a:pPr lvl="2"/>
            <a:r>
              <a:rPr lang="en-US" altLang="zh-CN" sz="1200" dirty="0" smtClean="0"/>
              <a:t>if (client == NULL)</a:t>
            </a:r>
          </a:p>
          <a:p>
            <a:pPr lvl="2"/>
            <a:r>
              <a:rPr lang="en-US" altLang="zh-CN" sz="1200" dirty="0" smtClean="0"/>
              <a:t>{</a:t>
            </a:r>
          </a:p>
          <a:p>
            <a:pPr lvl="3"/>
            <a:r>
              <a:rPr lang="en-US" altLang="zh-CN" sz="1200" dirty="0" err="1" smtClean="0"/>
              <a:t>printf</a:t>
            </a:r>
            <a:r>
              <a:rPr lang="en-US" altLang="zh-CN" sz="1200" dirty="0" smtClean="0"/>
              <a:t>(“server accept  failed %s\r\n”,</a:t>
            </a:r>
          </a:p>
          <a:p>
            <a:pPr lvl="5"/>
            <a:r>
              <a:rPr lang="en-US" altLang="zh-CN" sz="1200" dirty="0" err="1" smtClean="0"/>
              <a:t>acl</a:t>
            </a:r>
            <a:r>
              <a:rPr lang="en-US" altLang="zh-CN" sz="1200" dirty="0" smtClean="0"/>
              <a:t>::</a:t>
            </a:r>
            <a:r>
              <a:rPr lang="en-US" altLang="zh-CN" sz="1200" dirty="0" err="1" smtClean="0"/>
              <a:t>last_serror</a:t>
            </a:r>
            <a:r>
              <a:rPr lang="en-US" altLang="zh-CN" sz="1200" dirty="0" smtClean="0"/>
              <a:t>());</a:t>
            </a:r>
          </a:p>
          <a:p>
            <a:pPr lvl="3"/>
            <a:r>
              <a:rPr lang="en-US" altLang="zh-CN" sz="1200" dirty="0" smtClean="0"/>
              <a:t>break;</a:t>
            </a:r>
          </a:p>
          <a:p>
            <a:pPr lvl="3">
              <a:buNone/>
            </a:pPr>
            <a:r>
              <a:rPr lang="en-US" altLang="zh-CN" sz="1200" dirty="0" smtClean="0"/>
              <a:t>}</a:t>
            </a:r>
          </a:p>
          <a:p>
            <a:pPr lvl="3">
              <a:buNone/>
            </a:pPr>
            <a:r>
              <a:rPr lang="en-US" altLang="zh-CN" sz="1200" dirty="0" err="1" smtClean="0"/>
              <a:t>echo_client</a:t>
            </a:r>
            <a:r>
              <a:rPr lang="en-US" altLang="zh-CN" sz="1200" dirty="0" smtClean="0"/>
              <a:t>(*client);  // </a:t>
            </a:r>
            <a:r>
              <a:rPr lang="zh-CN" altLang="en-US" sz="1200" dirty="0" smtClean="0"/>
              <a:t>处理客户端请求</a:t>
            </a:r>
            <a:endParaRPr lang="en-US" altLang="zh-CN" sz="1200" dirty="0" smtClean="0"/>
          </a:p>
          <a:p>
            <a:pPr lvl="3">
              <a:buNone/>
            </a:pPr>
            <a:r>
              <a:rPr lang="en-US" altLang="zh-CN" sz="1200" dirty="0" smtClean="0"/>
              <a:t>delete  client;  // </a:t>
            </a:r>
            <a:r>
              <a:rPr lang="zh-CN" altLang="en-US" sz="1200" dirty="0" smtClean="0"/>
              <a:t>删除客户端</a:t>
            </a:r>
            <a:endParaRPr lang="en-US" altLang="zh-CN" sz="1200" dirty="0" smtClean="0"/>
          </a:p>
          <a:p>
            <a:pPr lvl="1"/>
            <a:r>
              <a:rPr lang="en-US" altLang="zh-CN" sz="1200" dirty="0" smtClean="0"/>
              <a:t>}</a:t>
            </a:r>
          </a:p>
          <a:p>
            <a:r>
              <a:rPr lang="en-US" altLang="zh-CN" sz="1200" dirty="0" smtClean="0"/>
              <a:t>}</a:t>
            </a:r>
            <a:endParaRPr lang="zh-CN" altLang="en-US" sz="12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644008" y="1484784"/>
            <a:ext cx="4258816" cy="48143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lang="en-US" altLang="zh-CN" sz="1300" dirty="0" smtClean="0"/>
              <a:t>// </a:t>
            </a:r>
            <a:r>
              <a:rPr lang="zh-CN" altLang="en-US" sz="1300" dirty="0" smtClean="0"/>
              <a:t>处理客户端请求</a:t>
            </a:r>
            <a:endParaRPr lang="en-US" altLang="zh-CN" sz="1300" dirty="0" smtClean="0"/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lang="en-US" altLang="zh-CN" sz="1300" dirty="0" smtClean="0"/>
              <a:t>void  </a:t>
            </a: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echo_client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acl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::</a:t>
            </a: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socket_stream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&amp; client)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</a:t>
            </a:r>
          </a:p>
          <a:p>
            <a:pPr marL="640080" marR="0" lvl="1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Char char="•"/>
              <a:tabLst/>
              <a:defRPr/>
            </a:pPr>
            <a:r>
              <a:rPr lang="en-US" altLang="zh-CN" sz="1300" dirty="0" err="1"/>
              <a:t>a</a:t>
            </a: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::string </a:t>
            </a: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buf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640080" marR="0" lvl="1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Char char="•"/>
              <a:tabLst/>
              <a:defRPr/>
            </a:pPr>
            <a:r>
              <a:rPr lang="en-US" altLang="zh-CN" sz="1300" dirty="0" smtClean="0"/>
              <a:t>// </a:t>
            </a:r>
            <a:r>
              <a:rPr lang="zh-CN" altLang="en-US" sz="1300" dirty="0" smtClean="0"/>
              <a:t>读一行客户端发来的数据</a:t>
            </a:r>
            <a:endParaRPr kumimoji="0" lang="en-US" altLang="zh-CN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Char char="•"/>
              <a:tabLst/>
              <a:defRPr/>
            </a:pPr>
            <a:r>
              <a:rPr lang="en-US" altLang="zh-CN" sz="1300" dirty="0"/>
              <a:t>i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 (</a:t>
            </a: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client.gets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buf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false) == false)</a:t>
            </a:r>
          </a:p>
          <a:p>
            <a:pPr marL="822960" marR="0" lvl="2" indent="-192024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Wingdings 2"/>
              <a:buChar char=""/>
              <a:tabLst/>
              <a:defRPr/>
            </a:pP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printf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(“gets from client error\r\n”);</a:t>
            </a:r>
          </a:p>
          <a:p>
            <a:pPr marL="822960" marR="0" lvl="2" indent="-192024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Wingdings 2"/>
              <a:buChar char=""/>
              <a:tabLst/>
              <a:defRPr/>
            </a:pPr>
            <a:endParaRPr kumimoji="0" lang="en-US" altLang="zh-CN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Char char="•"/>
              <a:tabLst/>
              <a:defRPr/>
            </a:pPr>
            <a:r>
              <a:rPr lang="en-US" altLang="zh-CN" sz="1300" dirty="0" smtClean="0"/>
              <a:t>// </a:t>
            </a:r>
            <a:r>
              <a:rPr lang="zh-CN" altLang="en-US" sz="1300" dirty="0" smtClean="0"/>
              <a:t>向客户端写一行数据</a:t>
            </a:r>
            <a:endParaRPr kumimoji="0" lang="en-US" altLang="zh-CN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Char char="•"/>
              <a:tabLst/>
              <a:defRPr/>
            </a:pP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else if (</a:t>
            </a: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clinet.write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buf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== -1)</a:t>
            </a:r>
          </a:p>
          <a:p>
            <a:pPr marL="822960" marR="0" lvl="2" indent="-192024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Wingdings 2"/>
              <a:buChar char=""/>
              <a:tabLst/>
              <a:defRPr/>
            </a:pPr>
            <a:r>
              <a:rPr kumimoji="0" lang="en-US" altLang="zh-CN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printf</a:t>
            </a: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(“write to client error\r\n”);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n-US" altLang="zh-CN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Acl</a:t>
            </a:r>
            <a:r>
              <a:rPr lang="en-US" altLang="zh-CN" dirty="0" smtClean="0"/>
              <a:t> </a:t>
            </a:r>
            <a:r>
              <a:rPr lang="zh-CN" altLang="en-US" dirty="0" smtClean="0"/>
              <a:t>线程池示例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4800" y="1268760"/>
            <a:ext cx="4339208" cy="5256584"/>
          </a:xfrm>
        </p:spPr>
        <p:txBody>
          <a:bodyPr>
            <a:noAutofit/>
          </a:bodyPr>
          <a:lstStyle/>
          <a:p>
            <a:r>
              <a:rPr lang="en-US" altLang="zh-CN" sz="1200" dirty="0" smtClean="0"/>
              <a:t>/** </a:t>
            </a:r>
          </a:p>
          <a:p>
            <a:r>
              <a:rPr lang="en-US" altLang="zh-CN" sz="1200" dirty="0" smtClean="0"/>
              <a:t> * </a:t>
            </a:r>
            <a:r>
              <a:rPr lang="zh-CN" altLang="en-US" sz="1200" dirty="0" smtClean="0"/>
              <a:t>创建半驻留线程池的过程 </a:t>
            </a:r>
          </a:p>
          <a:p>
            <a:r>
              <a:rPr lang="zh-CN" altLang="en-US" sz="1200" dirty="0" smtClean="0"/>
              <a:t> * </a:t>
            </a:r>
            <a:r>
              <a:rPr lang="en-US" altLang="zh-CN" sz="1200" dirty="0" smtClean="0"/>
              <a:t>@return {</a:t>
            </a:r>
            <a:r>
              <a:rPr lang="en-US" altLang="zh-CN" sz="1200" dirty="0" err="1" smtClean="0"/>
              <a:t>acl_pthread_pool_t</a:t>
            </a:r>
            <a:r>
              <a:rPr lang="en-US" altLang="zh-CN" sz="1200" dirty="0" smtClean="0"/>
              <a:t>*} </a:t>
            </a:r>
            <a:r>
              <a:rPr lang="zh-CN" altLang="en-US" sz="1200" dirty="0" smtClean="0"/>
              <a:t>新创建的线程池句柄 </a:t>
            </a:r>
          </a:p>
          <a:p>
            <a:r>
              <a:rPr lang="zh-CN" altLang="en-US" sz="1200" dirty="0" smtClean="0"/>
              <a:t> *</a:t>
            </a:r>
            <a:r>
              <a:rPr lang="en-US" altLang="zh-CN" sz="1200" dirty="0" smtClean="0"/>
              <a:t>/  </a:t>
            </a:r>
          </a:p>
          <a:p>
            <a:r>
              <a:rPr lang="en-US" altLang="zh-CN" sz="1200" dirty="0" smtClean="0"/>
              <a:t>static </a:t>
            </a:r>
            <a:r>
              <a:rPr lang="en-US" altLang="zh-CN" sz="1200" dirty="0" err="1" smtClean="0"/>
              <a:t>acl_pthread_pool_t</a:t>
            </a:r>
            <a:r>
              <a:rPr lang="en-US" altLang="zh-CN" sz="1200" dirty="0" smtClean="0"/>
              <a:t> *</a:t>
            </a:r>
            <a:r>
              <a:rPr lang="en-US" altLang="zh-CN" sz="1200" dirty="0" err="1" smtClean="0"/>
              <a:t>create_thread_pool</a:t>
            </a:r>
            <a:r>
              <a:rPr lang="en-US" altLang="zh-CN" sz="1200" dirty="0" smtClean="0"/>
              <a:t>(void)  </a:t>
            </a:r>
          </a:p>
          <a:p>
            <a:r>
              <a:rPr lang="en-US" altLang="zh-CN" sz="1200" dirty="0" smtClean="0"/>
              <a:t>{  </a:t>
            </a:r>
          </a:p>
          <a:p>
            <a:r>
              <a:rPr lang="en-US" altLang="zh-CN" sz="1200" dirty="0" smtClean="0"/>
              <a:t>    </a:t>
            </a:r>
            <a:r>
              <a:rPr lang="en-US" altLang="zh-CN" sz="1200" dirty="0" err="1" smtClean="0"/>
              <a:t>acl_pthread_pool_t</a:t>
            </a:r>
            <a:r>
              <a:rPr lang="en-US" altLang="zh-CN" sz="1200" dirty="0" smtClean="0"/>
              <a:t> *</a:t>
            </a:r>
            <a:r>
              <a:rPr lang="en-US" altLang="zh-CN" sz="1200" dirty="0" err="1" smtClean="0"/>
              <a:t>thr_pool</a:t>
            </a:r>
            <a:r>
              <a:rPr lang="en-US" altLang="zh-CN" sz="1200" dirty="0" smtClean="0"/>
              <a:t>;  /* </a:t>
            </a:r>
            <a:r>
              <a:rPr lang="zh-CN" altLang="en-US" sz="1200" dirty="0" smtClean="0"/>
              <a:t>线程池句柄 *</a:t>
            </a:r>
            <a:r>
              <a:rPr lang="en-US" altLang="zh-CN" sz="1200" dirty="0" smtClean="0"/>
              <a:t>/  </a:t>
            </a:r>
          </a:p>
          <a:p>
            <a:r>
              <a:rPr lang="en-US" altLang="zh-CN" sz="1200" dirty="0" smtClean="0"/>
              <a:t>    </a:t>
            </a:r>
            <a:r>
              <a:rPr lang="en-US" altLang="zh-CN" sz="1200" dirty="0" err="1" smtClean="0"/>
              <a:t>int</a:t>
            </a:r>
            <a:r>
              <a:rPr lang="en-US" altLang="zh-CN" sz="1200" dirty="0" smtClean="0"/>
              <a:t>  </a:t>
            </a:r>
            <a:r>
              <a:rPr lang="en-US" altLang="zh-CN" sz="1200" dirty="0" err="1" smtClean="0"/>
              <a:t>max_threads</a:t>
            </a:r>
            <a:r>
              <a:rPr lang="en-US" altLang="zh-CN" sz="1200" dirty="0" smtClean="0"/>
              <a:t> = 100;  /* </a:t>
            </a:r>
            <a:r>
              <a:rPr lang="zh-CN" altLang="en-US" sz="1200" dirty="0" smtClean="0"/>
              <a:t>最多并发</a:t>
            </a:r>
            <a:r>
              <a:rPr lang="en-US" altLang="zh-CN" sz="1200" dirty="0" smtClean="0"/>
              <a:t>100</a:t>
            </a:r>
            <a:r>
              <a:rPr lang="zh-CN" altLang="en-US" sz="1200" dirty="0" smtClean="0"/>
              <a:t>个线程 *</a:t>
            </a:r>
            <a:r>
              <a:rPr lang="en-US" altLang="zh-CN" sz="1200" dirty="0" smtClean="0"/>
              <a:t>/  </a:t>
            </a:r>
          </a:p>
          <a:p>
            <a:r>
              <a:rPr lang="en-US" altLang="zh-CN" sz="1200" dirty="0" smtClean="0"/>
              <a:t>    </a:t>
            </a:r>
            <a:r>
              <a:rPr lang="en-US" altLang="zh-CN" sz="1200" dirty="0" err="1" smtClean="0"/>
              <a:t>int</a:t>
            </a:r>
            <a:r>
              <a:rPr lang="en-US" altLang="zh-CN" sz="1200" dirty="0" smtClean="0"/>
              <a:t>  </a:t>
            </a:r>
            <a:r>
              <a:rPr lang="en-US" altLang="zh-CN" sz="1200" dirty="0" err="1" smtClean="0"/>
              <a:t>idle_timeout</a:t>
            </a:r>
            <a:r>
              <a:rPr lang="en-US" altLang="zh-CN" sz="1200" dirty="0" smtClean="0"/>
              <a:t> = 10;  /* </a:t>
            </a:r>
            <a:r>
              <a:rPr lang="zh-CN" altLang="en-US" sz="1200" dirty="0" smtClean="0"/>
              <a:t>每个工作线程空闲</a:t>
            </a:r>
            <a:r>
              <a:rPr lang="en-US" altLang="zh-CN" sz="1200" dirty="0" smtClean="0"/>
              <a:t>10</a:t>
            </a:r>
            <a:r>
              <a:rPr lang="zh-CN" altLang="en-US" sz="1200" dirty="0" smtClean="0"/>
              <a:t>秒后自动退出 *</a:t>
            </a:r>
            <a:r>
              <a:rPr lang="en-US" altLang="zh-CN" sz="1200" dirty="0" smtClean="0"/>
              <a:t>/  </a:t>
            </a:r>
          </a:p>
          <a:p>
            <a:r>
              <a:rPr lang="en-US" altLang="zh-CN" sz="1200" dirty="0" smtClean="0"/>
              <a:t>    </a:t>
            </a:r>
            <a:r>
              <a:rPr lang="en-US" altLang="zh-CN" sz="1200" dirty="0" err="1" smtClean="0"/>
              <a:t>acl_pthread_pool_attr_t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attr</a:t>
            </a:r>
            <a:r>
              <a:rPr lang="en-US" altLang="zh-CN" sz="1200" dirty="0" smtClean="0"/>
              <a:t>;  /* </a:t>
            </a:r>
            <a:r>
              <a:rPr lang="zh-CN" altLang="en-US" sz="1200" dirty="0" smtClean="0"/>
              <a:t>线程池初始化时的属性 *</a:t>
            </a:r>
            <a:r>
              <a:rPr lang="en-US" altLang="zh-CN" sz="1200" dirty="0" smtClean="0"/>
              <a:t>/  </a:t>
            </a:r>
          </a:p>
          <a:p>
            <a:r>
              <a:rPr lang="en-US" altLang="zh-CN" sz="1200" dirty="0" smtClean="0"/>
              <a:t>    /* </a:t>
            </a:r>
            <a:r>
              <a:rPr lang="zh-CN" altLang="en-US" sz="1200" dirty="0" smtClean="0"/>
              <a:t>初始化线程池对象属性 *</a:t>
            </a:r>
            <a:r>
              <a:rPr lang="en-US" altLang="zh-CN" sz="1200" dirty="0" smtClean="0"/>
              <a:t>/  </a:t>
            </a:r>
          </a:p>
          <a:p>
            <a:r>
              <a:rPr lang="en-US" altLang="zh-CN" sz="1200" dirty="0" smtClean="0"/>
              <a:t>    </a:t>
            </a:r>
            <a:r>
              <a:rPr lang="en-US" altLang="zh-CN" sz="1200" dirty="0" err="1" smtClean="0"/>
              <a:t>acl_pthread_pool_attr_init</a:t>
            </a:r>
            <a:r>
              <a:rPr lang="en-US" altLang="zh-CN" sz="1200" dirty="0" smtClean="0"/>
              <a:t>(&amp;</a:t>
            </a:r>
            <a:r>
              <a:rPr lang="en-US" altLang="zh-CN" sz="1200" dirty="0" err="1" smtClean="0"/>
              <a:t>attr</a:t>
            </a:r>
            <a:r>
              <a:rPr lang="en-US" altLang="zh-CN" sz="1200" dirty="0" smtClean="0"/>
              <a:t>);  </a:t>
            </a:r>
          </a:p>
          <a:p>
            <a:r>
              <a:rPr lang="en-US" altLang="zh-CN" sz="1200" dirty="0" smtClean="0"/>
              <a:t>    </a:t>
            </a:r>
            <a:r>
              <a:rPr lang="en-US" altLang="zh-CN" sz="1200" dirty="0" err="1" smtClean="0"/>
              <a:t>acl_pthread_pool_attr_set_threads_limit</a:t>
            </a:r>
            <a:r>
              <a:rPr lang="en-US" altLang="zh-CN" sz="1200" dirty="0" smtClean="0"/>
              <a:t>(&amp;</a:t>
            </a:r>
            <a:r>
              <a:rPr lang="en-US" altLang="zh-CN" sz="1200" dirty="0" err="1" smtClean="0"/>
              <a:t>attr</a:t>
            </a:r>
            <a:r>
              <a:rPr lang="en-US" altLang="zh-CN" sz="1200" dirty="0" smtClean="0"/>
              <a:t>, </a:t>
            </a:r>
            <a:r>
              <a:rPr lang="en-US" altLang="zh-CN" sz="1200" dirty="0" err="1" smtClean="0"/>
              <a:t>max_threads</a:t>
            </a:r>
            <a:r>
              <a:rPr lang="en-US" altLang="zh-CN" sz="1200" dirty="0" smtClean="0"/>
              <a:t>);  </a:t>
            </a:r>
          </a:p>
          <a:p>
            <a:r>
              <a:rPr lang="en-US" altLang="zh-CN" sz="1200" dirty="0" smtClean="0"/>
              <a:t>    </a:t>
            </a:r>
            <a:r>
              <a:rPr lang="en-US" altLang="zh-CN" sz="1200" dirty="0" err="1" smtClean="0"/>
              <a:t>acl_pthread_pool_attr_set_idle_timeout</a:t>
            </a:r>
            <a:r>
              <a:rPr lang="en-US" altLang="zh-CN" sz="1200" dirty="0" smtClean="0"/>
              <a:t>(&amp;</a:t>
            </a:r>
            <a:r>
              <a:rPr lang="en-US" altLang="zh-CN" sz="1200" dirty="0" err="1" smtClean="0"/>
              <a:t>attr</a:t>
            </a:r>
            <a:r>
              <a:rPr lang="en-US" altLang="zh-CN" sz="1200" dirty="0" smtClean="0"/>
              <a:t>, </a:t>
            </a:r>
            <a:r>
              <a:rPr lang="en-US" altLang="zh-CN" sz="1200" dirty="0" err="1" smtClean="0"/>
              <a:t>idle_timeout</a:t>
            </a:r>
            <a:r>
              <a:rPr lang="en-US" altLang="zh-CN" sz="1200" dirty="0" smtClean="0"/>
              <a:t>);  </a:t>
            </a:r>
          </a:p>
          <a:p>
            <a:r>
              <a:rPr lang="en-US" altLang="zh-CN" sz="1200" dirty="0" smtClean="0"/>
              <a:t>     /* </a:t>
            </a:r>
            <a:r>
              <a:rPr lang="zh-CN" altLang="en-US" sz="1200" dirty="0" smtClean="0"/>
              <a:t>创建半驻留线程句柄 *</a:t>
            </a:r>
            <a:r>
              <a:rPr lang="en-US" altLang="zh-CN" sz="1200" dirty="0" smtClean="0"/>
              <a:t>/  </a:t>
            </a:r>
          </a:p>
          <a:p>
            <a:r>
              <a:rPr lang="en-US" altLang="zh-CN" sz="1200" dirty="0" smtClean="0"/>
              <a:t>    </a:t>
            </a:r>
            <a:r>
              <a:rPr lang="en-US" altLang="zh-CN" sz="1200" dirty="0" err="1" smtClean="0"/>
              <a:t>thr_pool</a:t>
            </a:r>
            <a:r>
              <a:rPr lang="en-US" altLang="zh-CN" sz="1200" dirty="0" smtClean="0"/>
              <a:t> = </a:t>
            </a:r>
            <a:r>
              <a:rPr lang="en-US" altLang="zh-CN" sz="1200" dirty="0" err="1" smtClean="0"/>
              <a:t>acl_pthread_pool_create</a:t>
            </a:r>
            <a:r>
              <a:rPr lang="en-US" altLang="zh-CN" sz="1200" dirty="0" smtClean="0"/>
              <a:t>(&amp;</a:t>
            </a:r>
            <a:r>
              <a:rPr lang="en-US" altLang="zh-CN" sz="1200" dirty="0" err="1" smtClean="0"/>
              <a:t>attr</a:t>
            </a:r>
            <a:r>
              <a:rPr lang="en-US" altLang="zh-CN" sz="1200" dirty="0" smtClean="0"/>
              <a:t>);  </a:t>
            </a:r>
          </a:p>
          <a:p>
            <a:r>
              <a:rPr lang="en-US" altLang="zh-CN" sz="1200" dirty="0" smtClean="0"/>
              <a:t>    assert(</a:t>
            </a:r>
            <a:r>
              <a:rPr lang="en-US" altLang="zh-CN" sz="1200" dirty="0" err="1" smtClean="0"/>
              <a:t>thr_pool</a:t>
            </a:r>
            <a:r>
              <a:rPr lang="en-US" altLang="zh-CN" sz="1200" dirty="0" smtClean="0"/>
              <a:t>);  </a:t>
            </a:r>
          </a:p>
          <a:p>
            <a:r>
              <a:rPr lang="en-US" altLang="zh-CN" sz="1200" dirty="0" smtClean="0"/>
              <a:t>    return (</a:t>
            </a:r>
            <a:r>
              <a:rPr lang="en-US" altLang="zh-CN" sz="1200" dirty="0" err="1" smtClean="0"/>
              <a:t>thr_pool</a:t>
            </a:r>
            <a:r>
              <a:rPr lang="en-US" altLang="zh-CN" sz="1200" dirty="0" smtClean="0"/>
              <a:t>);  </a:t>
            </a:r>
          </a:p>
          <a:p>
            <a:r>
              <a:rPr lang="en-US" altLang="zh-CN" sz="1200" dirty="0" smtClean="0"/>
              <a:t>}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644008" y="1340768"/>
            <a:ext cx="4320480" cy="3240359"/>
          </a:xfrm>
          <a:prstGeom prst="rect">
            <a:avLst/>
          </a:prstGeom>
        </p:spPr>
        <p:txBody>
          <a:bodyPr vert="horz">
            <a:normAutofit fontScale="4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/* 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子线程执行过程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*/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static void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thread_fun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(void *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arg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char *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(char*)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arg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printf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("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arg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string: %s\r\n",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free(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void test(void)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acl_pthread_pool_t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*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thr_pool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create_thread_pool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char *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strdup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("hello world!");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acl_pthread_pool_add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thr_pool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thread_fun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acl_pthread_pool_destroy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thr_pool</a:t>
            </a: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  // 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销毁线程池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4427984" y="4509120"/>
            <a:ext cx="4680520" cy="2088232"/>
          </a:xfrm>
          <a:prstGeom prst="rect">
            <a:avLst/>
          </a:prstGeom>
        </p:spPr>
        <p:txBody>
          <a:bodyPr vert="horz"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zh-CN" alt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更简单的创建线程池接口：</a:t>
            </a:r>
            <a:endParaRPr kumimoji="0" lang="en-US" altLang="zh-CN" sz="43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n-US" altLang="zh-CN" sz="3700" dirty="0" smtClean="0">
                <a:solidFill>
                  <a:schemeClr val="tx2"/>
                </a:solidFill>
              </a:rPr>
              <a:t>/**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n-US" altLang="zh-CN" sz="3700" dirty="0" smtClean="0">
                <a:solidFill>
                  <a:schemeClr val="tx2"/>
                </a:solidFill>
              </a:rPr>
              <a:t> * </a:t>
            </a:r>
            <a:r>
              <a:rPr lang="zh-CN" altLang="en-US" sz="3700" dirty="0" smtClean="0">
                <a:solidFill>
                  <a:schemeClr val="tx2"/>
                </a:solidFill>
              </a:rPr>
              <a:t>更简单地创建线程对象的方法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zh-CN" altLang="en-US" sz="3700" dirty="0" smtClean="0">
                <a:solidFill>
                  <a:schemeClr val="tx2"/>
                </a:solidFill>
              </a:rPr>
              <a:t> * </a:t>
            </a:r>
            <a:r>
              <a:rPr lang="en-US" altLang="zh-CN" sz="3700" dirty="0" smtClean="0">
                <a:solidFill>
                  <a:schemeClr val="tx2"/>
                </a:solidFill>
              </a:rPr>
              <a:t>@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param</a:t>
            </a:r>
            <a:r>
              <a:rPr lang="en-US" altLang="zh-CN" sz="3700" dirty="0" smtClean="0">
                <a:solidFill>
                  <a:schemeClr val="tx2"/>
                </a:solidFill>
              </a:rPr>
              <a:t> 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threads_limit</a:t>
            </a:r>
            <a:r>
              <a:rPr lang="en-US" altLang="zh-CN" sz="3700" dirty="0" smtClean="0">
                <a:solidFill>
                  <a:schemeClr val="tx2"/>
                </a:solidFill>
              </a:rPr>
              <a:t> {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int</a:t>
            </a:r>
            <a:r>
              <a:rPr lang="en-US" altLang="zh-CN" sz="3700" dirty="0" smtClean="0">
                <a:solidFill>
                  <a:schemeClr val="tx2"/>
                </a:solidFill>
              </a:rPr>
              <a:t>}  </a:t>
            </a:r>
            <a:r>
              <a:rPr lang="zh-CN" altLang="en-US" sz="3700" dirty="0" smtClean="0">
                <a:solidFill>
                  <a:schemeClr val="tx2"/>
                </a:solidFill>
              </a:rPr>
              <a:t>线程池中最大并发线程数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zh-CN" altLang="en-US" sz="3700" dirty="0" smtClean="0">
                <a:solidFill>
                  <a:schemeClr val="tx2"/>
                </a:solidFill>
              </a:rPr>
              <a:t> * </a:t>
            </a:r>
            <a:r>
              <a:rPr lang="en-US" altLang="zh-CN" sz="3700" dirty="0" smtClean="0">
                <a:solidFill>
                  <a:schemeClr val="tx2"/>
                </a:solidFill>
              </a:rPr>
              <a:t>@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param</a:t>
            </a:r>
            <a:r>
              <a:rPr lang="en-US" altLang="zh-CN" sz="3700" dirty="0" smtClean="0">
                <a:solidFill>
                  <a:schemeClr val="tx2"/>
                </a:solidFill>
              </a:rPr>
              <a:t> 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idle_timeout</a:t>
            </a:r>
            <a:r>
              <a:rPr lang="en-US" altLang="zh-CN" sz="3700" dirty="0" smtClean="0">
                <a:solidFill>
                  <a:schemeClr val="tx2"/>
                </a:solidFill>
              </a:rPr>
              <a:t> {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int</a:t>
            </a:r>
            <a:r>
              <a:rPr lang="en-US" altLang="zh-CN" sz="3700" dirty="0" smtClean="0">
                <a:solidFill>
                  <a:schemeClr val="tx2"/>
                </a:solidFill>
              </a:rPr>
              <a:t>} </a:t>
            </a:r>
            <a:r>
              <a:rPr lang="zh-CN" altLang="en-US" sz="3700" dirty="0" smtClean="0">
                <a:solidFill>
                  <a:schemeClr val="tx2"/>
                </a:solidFill>
              </a:rPr>
              <a:t>工作线程空闲超时退出时间</a:t>
            </a:r>
            <a:r>
              <a:rPr lang="en-US" altLang="zh-CN" sz="3700" dirty="0" smtClean="0">
                <a:solidFill>
                  <a:schemeClr val="tx2"/>
                </a:solidFill>
              </a:rPr>
              <a:t>(</a:t>
            </a:r>
            <a:r>
              <a:rPr lang="zh-CN" altLang="en-US" sz="3700" dirty="0" smtClean="0">
                <a:solidFill>
                  <a:schemeClr val="tx2"/>
                </a:solidFill>
              </a:rPr>
              <a:t>秒</a:t>
            </a:r>
            <a:r>
              <a:rPr lang="en-US" altLang="zh-CN" sz="3700" dirty="0" smtClean="0">
                <a:solidFill>
                  <a:schemeClr val="tx2"/>
                </a:solidFill>
              </a:rPr>
              <a:t>)</a:t>
            </a:r>
            <a:r>
              <a:rPr lang="zh-CN" altLang="en-US" sz="3700" dirty="0" smtClean="0">
                <a:solidFill>
                  <a:schemeClr val="tx2"/>
                </a:solidFill>
              </a:rPr>
              <a:t>，如果为</a:t>
            </a:r>
            <a:r>
              <a:rPr lang="en-US" altLang="zh-CN" sz="3700" dirty="0" smtClean="0">
                <a:solidFill>
                  <a:schemeClr val="tx2"/>
                </a:solidFill>
              </a:rPr>
              <a:t>0</a:t>
            </a:r>
            <a:r>
              <a:rPr lang="zh-CN" altLang="en-US" sz="3700" dirty="0" smtClean="0">
                <a:solidFill>
                  <a:schemeClr val="tx2"/>
                </a:solidFill>
              </a:rPr>
              <a:t>则工作线程永不退出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zh-CN" altLang="en-US" sz="3700" dirty="0" smtClean="0">
                <a:solidFill>
                  <a:schemeClr val="tx2"/>
                </a:solidFill>
              </a:rPr>
              <a:t> * </a:t>
            </a:r>
            <a:r>
              <a:rPr lang="en-US" altLang="zh-CN" sz="3700" dirty="0" smtClean="0">
                <a:solidFill>
                  <a:schemeClr val="tx2"/>
                </a:solidFill>
              </a:rPr>
              <a:t>@return {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acl_pthread_pool_t</a:t>
            </a:r>
            <a:r>
              <a:rPr lang="en-US" altLang="zh-CN" sz="3700" dirty="0" smtClean="0">
                <a:solidFill>
                  <a:schemeClr val="tx2"/>
                </a:solidFill>
              </a:rPr>
              <a:t>*}, </a:t>
            </a:r>
            <a:r>
              <a:rPr lang="zh-CN" altLang="en-US" sz="3700" dirty="0" smtClean="0">
                <a:solidFill>
                  <a:schemeClr val="tx2"/>
                </a:solidFill>
              </a:rPr>
              <a:t>如果不为空则表示成功，否则失败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zh-CN" altLang="en-US" sz="3700" dirty="0" smtClean="0">
                <a:solidFill>
                  <a:schemeClr val="tx2"/>
                </a:solidFill>
              </a:rPr>
              <a:t> *</a:t>
            </a:r>
            <a:r>
              <a:rPr lang="en-US" altLang="zh-CN" sz="3700" dirty="0" smtClean="0">
                <a:solidFill>
                  <a:schemeClr val="tx2"/>
                </a:solidFill>
              </a:rPr>
              <a:t>/ 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n-US" altLang="zh-CN" sz="3700" dirty="0" smtClean="0">
                <a:solidFill>
                  <a:schemeClr val="tx2"/>
                </a:solidFill>
              </a:rPr>
              <a:t>ACL_API 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acl_pthread_pool_t</a:t>
            </a:r>
            <a:r>
              <a:rPr lang="en-US" altLang="zh-CN" sz="3700" dirty="0" smtClean="0">
                <a:solidFill>
                  <a:schemeClr val="tx2"/>
                </a:solidFill>
              </a:rPr>
              <a:t> *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acl_thread_pool_create</a:t>
            </a:r>
            <a:r>
              <a:rPr lang="en-US" altLang="zh-CN" sz="3700" dirty="0" smtClean="0">
                <a:solidFill>
                  <a:schemeClr val="tx2"/>
                </a:solidFill>
              </a:rPr>
              <a:t>(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int</a:t>
            </a:r>
            <a:r>
              <a:rPr lang="en-US" altLang="zh-CN" sz="3700" dirty="0" smtClean="0">
                <a:solidFill>
                  <a:schemeClr val="tx2"/>
                </a:solidFill>
              </a:rPr>
              <a:t> 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threads_limit</a:t>
            </a:r>
            <a:r>
              <a:rPr lang="en-US" altLang="zh-CN" sz="3700" dirty="0" smtClean="0">
                <a:solidFill>
                  <a:schemeClr val="tx2"/>
                </a:solidFill>
              </a:rPr>
              <a:t>, 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int</a:t>
            </a:r>
            <a:r>
              <a:rPr lang="en-US" altLang="zh-CN" sz="3700" dirty="0" smtClean="0">
                <a:solidFill>
                  <a:schemeClr val="tx2"/>
                </a:solidFill>
              </a:rPr>
              <a:t> </a:t>
            </a:r>
            <a:r>
              <a:rPr lang="en-US" altLang="zh-CN" sz="3700" dirty="0" err="1" smtClean="0">
                <a:solidFill>
                  <a:schemeClr val="tx2"/>
                </a:solidFill>
              </a:rPr>
              <a:t>idle_timeout</a:t>
            </a:r>
            <a:r>
              <a:rPr lang="en-US" altLang="zh-CN" sz="3700" dirty="0" smtClean="0">
                <a:solidFill>
                  <a:schemeClr val="tx2"/>
                </a:solidFill>
              </a:rPr>
              <a:t>);</a:t>
            </a:r>
            <a:endParaRPr kumimoji="0" lang="zh-CN" altLang="en-US" sz="3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的流式编程示例</a:t>
            </a:r>
            <a:r>
              <a:rPr lang="en-US" altLang="zh-CN" dirty="0" smtClean="0"/>
              <a:t>(xml</a:t>
            </a:r>
            <a:r>
              <a:rPr lang="zh-CN" altLang="en-US" dirty="0" smtClean="0"/>
              <a:t>为例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200" dirty="0" err="1" smtClean="0"/>
              <a:t>acl</a:t>
            </a:r>
            <a:r>
              <a:rPr lang="en-US" altLang="zh-CN" sz="2200" dirty="0" smtClean="0"/>
              <a:t>::xml parser;  // xml </a:t>
            </a:r>
            <a:r>
              <a:rPr lang="zh-CN" altLang="en-US" sz="2200" dirty="0" smtClean="0"/>
              <a:t>解析器</a:t>
            </a:r>
            <a:endParaRPr lang="en-US" altLang="zh-CN" sz="2200" dirty="0" smtClean="0"/>
          </a:p>
          <a:p>
            <a:r>
              <a:rPr lang="en-US" altLang="zh-CN" sz="2200" dirty="0" smtClean="0"/>
              <a:t>const char* data = “&lt;root&gt;&lt;tag1 name=‘xxx’ /&gt;&lt;/root&gt;”, *</a:t>
            </a:r>
            <a:r>
              <a:rPr lang="en-US" altLang="zh-CN" sz="2200" dirty="0" err="1" smtClean="0"/>
              <a:t>ptr</a:t>
            </a:r>
            <a:r>
              <a:rPr lang="en-US" altLang="zh-CN" sz="2200" dirty="0" smtClean="0"/>
              <a:t> = data;</a:t>
            </a:r>
          </a:p>
          <a:p>
            <a:r>
              <a:rPr lang="en-US" altLang="zh-CN" sz="2200" dirty="0" smtClean="0"/>
              <a:t>char </a:t>
            </a:r>
            <a:r>
              <a:rPr lang="en-US" altLang="zh-CN" sz="2200" dirty="0" err="1" smtClean="0"/>
              <a:t>buf</a:t>
            </a:r>
            <a:r>
              <a:rPr lang="en-US" altLang="zh-CN" sz="2200" dirty="0" smtClean="0"/>
              <a:t>[2];</a:t>
            </a:r>
          </a:p>
          <a:p>
            <a:r>
              <a:rPr lang="en-US" altLang="zh-CN" sz="2200" dirty="0" smtClean="0"/>
              <a:t>while (*</a:t>
            </a:r>
            <a:r>
              <a:rPr lang="en-US" altLang="zh-CN" sz="2200" dirty="0" err="1" smtClean="0"/>
              <a:t>ptr</a:t>
            </a:r>
            <a:r>
              <a:rPr lang="en-US" altLang="zh-CN" sz="2200" dirty="0" smtClean="0"/>
              <a:t>)</a:t>
            </a:r>
            <a:r>
              <a:rPr lang="zh-CN" altLang="en-US" sz="2200" dirty="0" smtClean="0"/>
              <a:t> </a:t>
            </a:r>
            <a:r>
              <a:rPr lang="en-US" altLang="zh-CN" sz="2200" dirty="0" smtClean="0"/>
              <a:t>{</a:t>
            </a:r>
          </a:p>
          <a:p>
            <a:pPr lvl="1"/>
            <a:r>
              <a:rPr lang="en-US" altLang="zh-CN" sz="2200" dirty="0" err="1" smtClean="0"/>
              <a:t>buf</a:t>
            </a:r>
            <a:r>
              <a:rPr lang="en-US" altLang="zh-CN" sz="2200" dirty="0" smtClean="0"/>
              <a:t>[0] = *</a:t>
            </a:r>
            <a:r>
              <a:rPr lang="en-US" altLang="zh-CN" sz="2200" dirty="0" err="1" smtClean="0"/>
              <a:t>ptr</a:t>
            </a:r>
            <a:r>
              <a:rPr lang="en-US" altLang="zh-CN" sz="2200" dirty="0" smtClean="0"/>
              <a:t>;</a:t>
            </a:r>
          </a:p>
          <a:p>
            <a:pPr lvl="1"/>
            <a:r>
              <a:rPr lang="en-US" altLang="zh-CN" sz="2200" dirty="0" err="1" smtClean="0"/>
              <a:t>buf</a:t>
            </a:r>
            <a:r>
              <a:rPr lang="en-US" altLang="zh-CN" sz="2200" dirty="0" smtClean="0"/>
              <a:t>[1] = ‘\0’;</a:t>
            </a:r>
          </a:p>
          <a:p>
            <a:pPr lvl="1"/>
            <a:r>
              <a:rPr lang="en-US" altLang="zh-CN" sz="2200" dirty="0" err="1" smtClean="0"/>
              <a:t>parser.update</a:t>
            </a:r>
            <a:r>
              <a:rPr lang="en-US" altLang="zh-CN" sz="2200" dirty="0" smtClean="0"/>
              <a:t>(</a:t>
            </a:r>
            <a:r>
              <a:rPr lang="en-US" altLang="zh-CN" sz="2200" dirty="0" err="1" smtClean="0"/>
              <a:t>buf</a:t>
            </a:r>
            <a:r>
              <a:rPr lang="en-US" altLang="zh-CN" sz="2200" dirty="0" smtClean="0"/>
              <a:t>);  // </a:t>
            </a:r>
            <a:r>
              <a:rPr lang="zh-CN" altLang="en-US" sz="2200" dirty="0" smtClean="0"/>
              <a:t>每次仅输入部分 </a:t>
            </a:r>
            <a:r>
              <a:rPr lang="en-US" altLang="zh-CN" sz="2200" dirty="0" smtClean="0"/>
              <a:t>xml </a:t>
            </a:r>
            <a:r>
              <a:rPr lang="zh-CN" altLang="en-US" sz="2200" dirty="0" smtClean="0"/>
              <a:t>数据</a:t>
            </a:r>
            <a:endParaRPr lang="en-US" altLang="zh-CN" sz="2200" dirty="0" smtClean="0"/>
          </a:p>
          <a:p>
            <a:pPr lvl="1"/>
            <a:r>
              <a:rPr lang="en-US" altLang="zh-CN" sz="2200" dirty="0" err="1" smtClean="0"/>
              <a:t>ptr</a:t>
            </a:r>
            <a:r>
              <a:rPr lang="en-US" altLang="zh-CN" sz="2200" dirty="0" smtClean="0"/>
              <a:t>++;</a:t>
            </a:r>
          </a:p>
          <a:p>
            <a:r>
              <a:rPr lang="en-US" altLang="zh-CN" sz="2200" dirty="0" smtClean="0"/>
              <a:t>}</a:t>
            </a:r>
          </a:p>
          <a:p>
            <a:r>
              <a:rPr lang="en-US" altLang="zh-CN" sz="2200" dirty="0" smtClean="0"/>
              <a:t>// </a:t>
            </a:r>
            <a:r>
              <a:rPr lang="zh-CN" altLang="en-US" sz="2200" dirty="0" smtClean="0"/>
              <a:t>提取目标结点数据值</a:t>
            </a:r>
            <a:endParaRPr lang="en-US" altLang="zh-CN" sz="2200" dirty="0" smtClean="0"/>
          </a:p>
          <a:p>
            <a:r>
              <a:rPr lang="en-US" altLang="zh-CN" sz="2200" dirty="0" smtClean="0"/>
              <a:t>const </a:t>
            </a:r>
            <a:r>
              <a:rPr lang="en-US" altLang="zh-CN" sz="2200" dirty="0" err="1" smtClean="0"/>
              <a:t>acl</a:t>
            </a:r>
            <a:r>
              <a:rPr lang="en-US" altLang="zh-CN" sz="2200" dirty="0" smtClean="0"/>
              <a:t>::</a:t>
            </a:r>
            <a:r>
              <a:rPr lang="en-US" altLang="zh-CN" sz="2200" dirty="0" err="1" smtClean="0"/>
              <a:t>xml_node</a:t>
            </a:r>
            <a:r>
              <a:rPr lang="en-US" altLang="zh-CN" sz="2200" dirty="0" smtClean="0"/>
              <a:t>* node = parser. </a:t>
            </a:r>
            <a:r>
              <a:rPr lang="en-US" altLang="zh-CN" sz="2200" dirty="0" err="1" smtClean="0"/>
              <a:t>getFirstElementByTags</a:t>
            </a:r>
            <a:r>
              <a:rPr lang="en-US" altLang="zh-CN" sz="2200" dirty="0" smtClean="0"/>
              <a:t>(“root/tag1”);</a:t>
            </a:r>
          </a:p>
          <a:p>
            <a:r>
              <a:rPr lang="en-US" altLang="zh-CN" sz="2200" dirty="0" smtClean="0"/>
              <a:t>if (node != NULL) {</a:t>
            </a:r>
          </a:p>
          <a:p>
            <a:pPr lvl="1"/>
            <a:r>
              <a:rPr lang="en-US" altLang="zh-CN" sz="2200" dirty="0" smtClean="0"/>
              <a:t>const char* name = (*node)[“name”];</a:t>
            </a:r>
          </a:p>
          <a:p>
            <a:pPr lvl="1"/>
            <a:r>
              <a:rPr lang="en-US" altLang="zh-CN" sz="2200" dirty="0" smtClean="0"/>
              <a:t>if (name != NULL)</a:t>
            </a:r>
          </a:p>
          <a:p>
            <a:pPr lvl="2"/>
            <a:r>
              <a:rPr lang="en-US" altLang="zh-CN" sz="2200" dirty="0" err="1" smtClean="0"/>
              <a:t>printf</a:t>
            </a:r>
            <a:r>
              <a:rPr lang="en-US" altLang="zh-CN" sz="2200" dirty="0" smtClean="0"/>
              <a:t>(“name: %s\r\n”, name);</a:t>
            </a:r>
          </a:p>
          <a:p>
            <a:r>
              <a:rPr lang="en-US" altLang="zh-CN" sz="2200" dirty="0" smtClean="0"/>
              <a:t>}</a:t>
            </a:r>
          </a:p>
          <a:p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库中支持流式处理的类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 smtClean="0"/>
              <a:t>xml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xml </a:t>
            </a:r>
            <a:r>
              <a:rPr lang="zh-CN" altLang="en-US" sz="2000" dirty="0" smtClean="0"/>
              <a:t>数据格式流式解析处理器；</a:t>
            </a:r>
          </a:p>
          <a:p>
            <a:r>
              <a:rPr lang="en-US" altLang="zh-CN" sz="2000" dirty="0" err="1" smtClean="0"/>
              <a:t>json</a:t>
            </a:r>
            <a:r>
              <a:rPr lang="zh-CN" altLang="en-US" sz="2000" dirty="0" smtClean="0"/>
              <a:t>：</a:t>
            </a:r>
            <a:r>
              <a:rPr lang="en-US" altLang="zh-CN" sz="2000" dirty="0" err="1" smtClean="0"/>
              <a:t>json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数据格式流式解析处理器；</a:t>
            </a:r>
          </a:p>
          <a:p>
            <a:r>
              <a:rPr lang="en-US" altLang="zh-CN" sz="2000" dirty="0" err="1" smtClean="0"/>
              <a:t>mime_code</a:t>
            </a:r>
            <a:r>
              <a:rPr lang="en-US" altLang="zh-CN" sz="2000" dirty="0" smtClean="0"/>
              <a:t>/mime_base64/</a:t>
            </a:r>
            <a:r>
              <a:rPr lang="en-US" altLang="zh-CN" sz="2000" dirty="0" err="1" smtClean="0"/>
              <a:t>mime_uucode</a:t>
            </a:r>
            <a:r>
              <a:rPr lang="en-US" altLang="zh-CN" sz="2000" dirty="0" smtClean="0"/>
              <a:t>/</a:t>
            </a:r>
            <a:r>
              <a:rPr lang="en-US" altLang="zh-CN" sz="2000" dirty="0" err="1" smtClean="0"/>
              <a:t>mime_xxcode</a:t>
            </a:r>
            <a:r>
              <a:rPr lang="en-US" altLang="zh-CN" sz="2000" dirty="0" smtClean="0"/>
              <a:t>/</a:t>
            </a:r>
            <a:r>
              <a:rPr lang="en-US" altLang="zh-CN" sz="2000" dirty="0" err="1" smtClean="0"/>
              <a:t>mime_quoted_printable</a:t>
            </a:r>
            <a:r>
              <a:rPr lang="zh-CN" altLang="en-US" sz="2000" dirty="0" smtClean="0"/>
              <a:t>：邮件数据格式编码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解码的流式处理器；</a:t>
            </a:r>
          </a:p>
          <a:p>
            <a:r>
              <a:rPr lang="en-US" altLang="zh-CN" sz="2000" dirty="0" err="1" smtClean="0"/>
              <a:t>charset_conv</a:t>
            </a:r>
            <a:r>
              <a:rPr lang="zh-CN" altLang="en-US" sz="2000" dirty="0" smtClean="0"/>
              <a:t>：字符集转码处理器；</a:t>
            </a:r>
          </a:p>
          <a:p>
            <a:r>
              <a:rPr lang="en-US" altLang="zh-CN" sz="2000" dirty="0" err="1" smtClean="0"/>
              <a:t>zlib_stream</a:t>
            </a:r>
            <a:r>
              <a:rPr lang="zh-CN" altLang="en-US" sz="2000" dirty="0" smtClean="0"/>
              <a:t>：流式压缩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解压处理器；</a:t>
            </a:r>
          </a:p>
          <a:p>
            <a:r>
              <a:rPr lang="en-US" altLang="zh-CN" sz="2000" dirty="0" smtClean="0"/>
              <a:t>mime</a:t>
            </a:r>
            <a:r>
              <a:rPr lang="zh-CN" altLang="en-US" sz="2000" dirty="0" smtClean="0"/>
              <a:t>：邮件 </a:t>
            </a:r>
            <a:r>
              <a:rPr lang="en-US" altLang="zh-CN" sz="2000" dirty="0" smtClean="0"/>
              <a:t>mime </a:t>
            </a:r>
            <a:r>
              <a:rPr lang="zh-CN" altLang="en-US" sz="2000" dirty="0" smtClean="0"/>
              <a:t>数据的流式解析处理器；</a:t>
            </a:r>
          </a:p>
          <a:p>
            <a:r>
              <a:rPr lang="en-US" altLang="zh-CN" sz="2000" dirty="0" smtClean="0"/>
              <a:t>rfc2047</a:t>
            </a:r>
            <a:r>
              <a:rPr lang="zh-CN" altLang="en-US" sz="2000" dirty="0" smtClean="0"/>
              <a:t>：邮件 </a:t>
            </a:r>
            <a:r>
              <a:rPr lang="en-US" altLang="zh-CN" sz="2000" dirty="0" smtClean="0"/>
              <a:t>mime rfc2047 </a:t>
            </a:r>
            <a:r>
              <a:rPr lang="zh-CN" altLang="en-US" sz="2000" dirty="0" smtClean="0"/>
              <a:t>编码的流式解析处理器；</a:t>
            </a:r>
            <a:endParaRPr lang="en-US" altLang="zh-CN" sz="2000" dirty="0" smtClean="0"/>
          </a:p>
          <a:p>
            <a:r>
              <a:rPr lang="en-US" altLang="zh-CN" sz="2000" dirty="0" smtClean="0"/>
              <a:t>md5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md5</a:t>
            </a:r>
            <a:r>
              <a:rPr lang="zh-CN" altLang="en-US" sz="2000" dirty="0" smtClean="0"/>
              <a:t>生成器；</a:t>
            </a:r>
          </a:p>
          <a:p>
            <a:r>
              <a:rPr lang="en-US" altLang="zh-CN" sz="2000" dirty="0" smtClean="0"/>
              <a:t>stream/ </a:t>
            </a:r>
            <a:r>
              <a:rPr lang="zh-CN" altLang="en-US" sz="2000" dirty="0" smtClean="0"/>
              <a:t>目录下的 </a:t>
            </a:r>
            <a:r>
              <a:rPr lang="en-US" altLang="zh-CN" sz="2000" dirty="0" smtClean="0"/>
              <a:t>IO </a:t>
            </a:r>
            <a:r>
              <a:rPr lang="zh-CN" altLang="en-US" sz="2000" dirty="0" smtClean="0"/>
              <a:t>输出流处理器；</a:t>
            </a:r>
          </a:p>
          <a:p>
            <a:r>
              <a:rPr lang="en-US" altLang="zh-CN" sz="2000" dirty="0" smtClean="0"/>
              <a:t>......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基于 </a:t>
            </a:r>
            <a:r>
              <a:rPr lang="en-US" altLang="zh-CN" dirty="0" err="1" smtClean="0"/>
              <a:t>acl_master</a:t>
            </a:r>
            <a:r>
              <a:rPr lang="en-US" altLang="zh-CN" dirty="0" smtClean="0"/>
              <a:t> </a:t>
            </a:r>
            <a:r>
              <a:rPr lang="zh-CN" altLang="en-US" dirty="0" smtClean="0"/>
              <a:t>框架服务器程序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zh-CN" altLang="en-US" dirty="0" smtClean="0"/>
              <a:t>一、首先根据需求选择服务器模板</a:t>
            </a:r>
            <a:endParaRPr lang="en-US" altLang="zh-CN" dirty="0" smtClean="0"/>
          </a:p>
          <a:p>
            <a:r>
              <a:rPr lang="en-US" altLang="zh-CN" dirty="0" smtClean="0"/>
              <a:t>·1</a:t>
            </a:r>
            <a:r>
              <a:rPr lang="zh-CN" altLang="en-US" dirty="0" smtClean="0"/>
              <a:t>、进程池模板：一个连接一个进程</a:t>
            </a:r>
            <a:endParaRPr lang="en-US" altLang="zh-CN" dirty="0" smtClean="0"/>
          </a:p>
          <a:p>
            <a:r>
              <a:rPr lang="zh-CN" altLang="en-US" dirty="0" smtClean="0"/>
              <a:t>优点：安全、稳定，一个进程崩溃最多影响一个客户端连接，不影响其它客户端连接；编程简单</a:t>
            </a:r>
            <a:endParaRPr lang="en-US" altLang="zh-CN" dirty="0" smtClean="0"/>
          </a:p>
          <a:p>
            <a:r>
              <a:rPr lang="zh-CN" altLang="en-US" dirty="0" smtClean="0"/>
              <a:t>缺点：无法支持高并发，当客户端为慢连接时系统资源浪费严重；无法承担高负载业务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、多进程多线程模板：每一个进程由一组线程处理前端客户端连接</a:t>
            </a:r>
            <a:endParaRPr lang="en-US" altLang="zh-CN" dirty="0" smtClean="0"/>
          </a:p>
          <a:p>
            <a:r>
              <a:rPr lang="zh-CN" altLang="en-US" dirty="0" smtClean="0"/>
              <a:t>优点：支持一定的高并发，线程池中的线程只有当连接有数据时才会被占用；编程简单</a:t>
            </a:r>
            <a:endParaRPr lang="en-US" altLang="zh-CN" dirty="0" smtClean="0"/>
          </a:p>
          <a:p>
            <a:r>
              <a:rPr lang="zh-CN" altLang="en-US" dirty="0" smtClean="0"/>
              <a:t>缺点：进程崩溃，会导致与之相连的所有连接都被断掉；用户声明的全局变量需要注意线程安全性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、多进程非阻塞模板：每一个进程的一个线程可以处理高并发连接，该线程只占一个</a:t>
            </a:r>
            <a:r>
              <a:rPr lang="en-US" altLang="zh-CN" dirty="0" smtClean="0"/>
              <a:t>CPU</a:t>
            </a:r>
            <a:r>
              <a:rPr lang="zh-CN" altLang="en-US" dirty="0" smtClean="0"/>
              <a:t>，为了使用多核，可以同时启动多个进程</a:t>
            </a:r>
            <a:endParaRPr lang="en-US" altLang="zh-CN" dirty="0" smtClean="0"/>
          </a:p>
          <a:p>
            <a:r>
              <a:rPr lang="zh-CN" altLang="en-US" dirty="0" smtClean="0"/>
              <a:t>优点：支持非常高的并发，处理效率最高（就象</a:t>
            </a:r>
            <a:r>
              <a:rPr lang="en-US" altLang="zh-CN" dirty="0" err="1" smtClean="0"/>
              <a:t>nginx</a:t>
            </a:r>
            <a:r>
              <a:rPr lang="en-US" altLang="zh-CN" dirty="0" smtClean="0"/>
              <a:t>)</a:t>
            </a:r>
          </a:p>
          <a:p>
            <a:r>
              <a:rPr lang="zh-CN" altLang="en-US" dirty="0" smtClean="0"/>
              <a:t>缺点：一个进程崩溃影响所有连接；编程复杂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、触发器模板：可以处理一些定时类的业务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服务器程序的快速生成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用 </a:t>
            </a:r>
            <a:r>
              <a:rPr lang="en-US" altLang="zh-CN" sz="2400" dirty="0" err="1" smtClean="0"/>
              <a:t>acl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库中提供的服务器生成向导快速生成服务器程序（参考：</a:t>
            </a:r>
            <a:r>
              <a:rPr lang="en-US" altLang="zh-CN" sz="2400" dirty="0" smtClean="0">
                <a:hlinkClick r:id="rId2"/>
              </a:rPr>
              <a:t>http://zsxxsz.iteye.com/blog/1851701</a:t>
            </a:r>
            <a:r>
              <a:rPr lang="zh-CN" altLang="en-US" sz="2400" dirty="0" smtClean="0"/>
              <a:t>），例如要生成基于线程池模板的程序：</a:t>
            </a:r>
            <a:r>
              <a:rPr lang="en-US" altLang="zh-CN" sz="2400" dirty="0" err="1" smtClean="0"/>
              <a:t>echo_server</a:t>
            </a:r>
            <a:endParaRPr lang="en-US" altLang="zh-CN" sz="2400" dirty="0" smtClean="0"/>
          </a:p>
          <a:p>
            <a:r>
              <a:rPr lang="zh-CN" altLang="en-US" sz="2400" dirty="0" smtClean="0"/>
              <a:t>修改 </a:t>
            </a:r>
            <a:r>
              <a:rPr lang="en-US" altLang="zh-CN" sz="2400" dirty="0" smtClean="0"/>
              <a:t>master_service.cpp </a:t>
            </a:r>
            <a:r>
              <a:rPr lang="zh-CN" altLang="en-US" sz="2400" dirty="0" smtClean="0"/>
              <a:t>文件，在类函数 </a:t>
            </a:r>
            <a:r>
              <a:rPr lang="en-US" altLang="zh-CN" sz="2400" dirty="0" err="1" smtClean="0"/>
              <a:t>master_service</a:t>
            </a:r>
            <a:r>
              <a:rPr lang="en-US" altLang="zh-CN" sz="2400" dirty="0" smtClean="0"/>
              <a:t>::</a:t>
            </a:r>
            <a:r>
              <a:rPr lang="en-US" altLang="zh-CN" sz="2400" dirty="0" err="1" smtClean="0"/>
              <a:t>thread_on_read</a:t>
            </a:r>
            <a:r>
              <a:rPr lang="en-US" altLang="zh-CN" sz="2400" dirty="0" smtClean="0"/>
              <a:t>(</a:t>
            </a:r>
            <a:r>
              <a:rPr lang="en-US" altLang="zh-CN" sz="2400" dirty="0" err="1" smtClean="0"/>
              <a:t>acl</a:t>
            </a:r>
            <a:r>
              <a:rPr lang="en-US" altLang="zh-CN" sz="2400" dirty="0" smtClean="0"/>
              <a:t>::</a:t>
            </a:r>
            <a:r>
              <a:rPr lang="en-US" altLang="zh-CN" sz="2400" dirty="0" err="1" smtClean="0"/>
              <a:t>socket_stream</a:t>
            </a:r>
            <a:r>
              <a:rPr lang="en-US" altLang="zh-CN" sz="2400" dirty="0" smtClean="0"/>
              <a:t>* </a:t>
            </a:r>
            <a:r>
              <a:rPr lang="en-US" altLang="zh-CN" sz="2400" dirty="0" err="1" smtClean="0"/>
              <a:t>conn</a:t>
            </a:r>
            <a:r>
              <a:rPr lang="en-US" altLang="zh-CN" sz="2400" dirty="0" smtClean="0"/>
              <a:t>) </a:t>
            </a:r>
            <a:r>
              <a:rPr lang="zh-CN" altLang="en-US" sz="2400" dirty="0" smtClean="0"/>
              <a:t>中添加业务逻辑</a:t>
            </a:r>
            <a:endParaRPr lang="en-US" altLang="zh-CN" sz="2400" dirty="0" smtClean="0"/>
          </a:p>
          <a:p>
            <a:r>
              <a:rPr lang="zh-CN" altLang="en-US" sz="2400" dirty="0" smtClean="0"/>
              <a:t>手工运行进行调试：</a:t>
            </a:r>
            <a:r>
              <a:rPr lang="en-US" altLang="zh-CN" sz="2400" dirty="0" smtClean="0"/>
              <a:t>./</a:t>
            </a:r>
            <a:r>
              <a:rPr lang="en-US" altLang="zh-CN" sz="2400" dirty="0" err="1" smtClean="0"/>
              <a:t>echo_server</a:t>
            </a:r>
            <a:r>
              <a:rPr lang="en-US" altLang="zh-CN" sz="2400" dirty="0" smtClean="0"/>
              <a:t>  alone</a:t>
            </a:r>
          </a:p>
          <a:p>
            <a:r>
              <a:rPr lang="zh-CN" altLang="en-US" sz="2400" dirty="0" smtClean="0"/>
              <a:t>修改 </a:t>
            </a:r>
            <a:r>
              <a:rPr lang="en-US" altLang="zh-CN" sz="2400" dirty="0" smtClean="0"/>
              <a:t>echo_server.cf</a:t>
            </a:r>
            <a:r>
              <a:rPr lang="zh-CN" altLang="en-US" sz="2400" dirty="0" smtClean="0"/>
              <a:t>配置文件并按文章</a:t>
            </a:r>
            <a:r>
              <a:rPr lang="en-US" altLang="zh-CN" sz="2400" dirty="0" smtClean="0">
                <a:hlinkClick r:id="rId3"/>
              </a:rPr>
              <a:t>http://zsxxsz.iteye.com/blog/1773413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中所说方法部署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编译安装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一、</a:t>
            </a:r>
            <a:r>
              <a:rPr lang="en-US" altLang="zh-CN" sz="2400" dirty="0" smtClean="0"/>
              <a:t>Linux </a:t>
            </a:r>
            <a:r>
              <a:rPr lang="zh-CN" altLang="en-US" sz="2400" dirty="0" smtClean="0"/>
              <a:t>下编译</a:t>
            </a:r>
            <a:endParaRPr lang="en-US" altLang="zh-CN" sz="2400" dirty="0" smtClean="0"/>
          </a:p>
          <a:p>
            <a:r>
              <a:rPr lang="zh-CN" altLang="en-US" sz="2400" dirty="0" smtClean="0"/>
              <a:t>在 </a:t>
            </a:r>
            <a:r>
              <a:rPr lang="en-US" altLang="zh-CN" sz="2400" dirty="0" err="1" smtClean="0"/>
              <a:t>acl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根目录下运行：</a:t>
            </a:r>
            <a:r>
              <a:rPr lang="en-US" altLang="zh-CN" sz="2400" dirty="0" smtClean="0"/>
              <a:t>make all; make install</a:t>
            </a:r>
            <a:r>
              <a:rPr lang="zh-CN" altLang="en-US" sz="2400" dirty="0" smtClean="0"/>
              <a:t>，则在 </a:t>
            </a:r>
            <a:r>
              <a:rPr lang="en-US" altLang="zh-CN" sz="2400" dirty="0" smtClean="0"/>
              <a:t>dist/include/ </a:t>
            </a:r>
            <a:r>
              <a:rPr lang="zh-CN" altLang="en-US" sz="2400" dirty="0" smtClean="0"/>
              <a:t>下存放 </a:t>
            </a:r>
            <a:r>
              <a:rPr lang="en-US" altLang="zh-CN" sz="2400" dirty="0" err="1" smtClean="0"/>
              <a:t>lib_acl</a:t>
            </a:r>
            <a:r>
              <a:rPr lang="en-US" altLang="zh-CN" sz="2400" dirty="0" smtClean="0"/>
              <a:t>, </a:t>
            </a:r>
            <a:r>
              <a:rPr lang="en-US" altLang="zh-CN" sz="2400" dirty="0" err="1" smtClean="0"/>
              <a:t>lib_protocol</a:t>
            </a:r>
            <a:r>
              <a:rPr lang="en-US" altLang="zh-CN" sz="2400" dirty="0" smtClean="0"/>
              <a:t>, </a:t>
            </a:r>
            <a:r>
              <a:rPr lang="en-US" altLang="zh-CN" sz="2400" dirty="0" err="1" smtClean="0"/>
              <a:t>lib_acl_cpp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三个库的头文件；同时在 </a:t>
            </a:r>
            <a:r>
              <a:rPr lang="en-US" altLang="zh-CN" sz="2400" dirty="0" smtClean="0"/>
              <a:t>dist/lib/linux64|linux32 </a:t>
            </a:r>
            <a:r>
              <a:rPr lang="zh-CN" altLang="en-US" sz="2400" dirty="0" smtClean="0"/>
              <a:t>下存放 </a:t>
            </a:r>
            <a:r>
              <a:rPr lang="en-US" altLang="zh-CN" sz="2400" dirty="0" err="1" smtClean="0"/>
              <a:t>lib_acl.a</a:t>
            </a:r>
            <a:r>
              <a:rPr lang="en-US" altLang="zh-CN" sz="2400" dirty="0" smtClean="0"/>
              <a:t>, </a:t>
            </a:r>
            <a:r>
              <a:rPr lang="en-US" altLang="zh-CN" sz="2400" dirty="0" err="1" smtClean="0"/>
              <a:t>lib_protocol.a</a:t>
            </a:r>
            <a:r>
              <a:rPr lang="en-US" altLang="zh-CN" sz="2400" dirty="0" smtClean="0"/>
              <a:t>, </a:t>
            </a:r>
            <a:r>
              <a:rPr lang="en-US" altLang="zh-CN" sz="2400" dirty="0" err="1" smtClean="0"/>
              <a:t>lib_acl_cpp.a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三个库；在 </a:t>
            </a:r>
            <a:r>
              <a:rPr lang="en-US" altLang="zh-CN" sz="2400" dirty="0" smtClean="0"/>
              <a:t>dist/master/</a:t>
            </a:r>
            <a:r>
              <a:rPr lang="en-US" altLang="zh-CN" sz="2400" dirty="0" err="1" smtClean="0"/>
              <a:t>libexec</a:t>
            </a:r>
            <a:r>
              <a:rPr lang="en-US" altLang="zh-CN" sz="2400" dirty="0" smtClean="0"/>
              <a:t>/linux64|linux32 </a:t>
            </a:r>
            <a:r>
              <a:rPr lang="zh-CN" altLang="en-US" sz="2400" dirty="0" smtClean="0"/>
              <a:t>下存放 </a:t>
            </a:r>
            <a:r>
              <a:rPr lang="en-US" altLang="zh-CN" sz="2400" dirty="0" err="1" smtClean="0"/>
              <a:t>acl_master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主控程序</a:t>
            </a:r>
            <a:endParaRPr lang="en-US" altLang="zh-CN" sz="2400" dirty="0" smtClean="0"/>
          </a:p>
          <a:p>
            <a:r>
              <a:rPr lang="zh-CN" altLang="en-US" sz="2400" dirty="0" smtClean="0"/>
              <a:t>二、</a:t>
            </a:r>
            <a:r>
              <a:rPr lang="en-US" altLang="zh-CN" sz="2400" dirty="0" smtClean="0"/>
              <a:t>windows </a:t>
            </a:r>
            <a:r>
              <a:rPr lang="zh-CN" altLang="en-US" sz="2400" dirty="0" smtClean="0"/>
              <a:t>下编译</a:t>
            </a:r>
            <a:endParaRPr lang="en-US" altLang="zh-CN" sz="2400" dirty="0" smtClean="0"/>
          </a:p>
          <a:p>
            <a:r>
              <a:rPr lang="zh-CN" altLang="en-US" sz="2400" dirty="0" smtClean="0"/>
              <a:t>目前支持 </a:t>
            </a:r>
            <a:r>
              <a:rPr lang="en-US" altLang="zh-CN" sz="2400" dirty="0" smtClean="0"/>
              <a:t>vc2003, vc2010, vc2012 </a:t>
            </a:r>
            <a:r>
              <a:rPr lang="zh-CN" altLang="en-US" sz="2400" dirty="0" smtClean="0"/>
              <a:t>三种编译器编译</a:t>
            </a:r>
            <a:endParaRPr lang="en-US" altLang="zh-CN" sz="2400" dirty="0" smtClean="0"/>
          </a:p>
          <a:p>
            <a:r>
              <a:rPr lang="zh-CN" altLang="en-US" sz="2400" dirty="0" smtClean="0"/>
              <a:t>更多内容请参考：</a:t>
            </a:r>
            <a:r>
              <a:rPr lang="en-US" altLang="zh-CN" sz="2400" dirty="0" smtClean="0">
                <a:hlinkClick r:id="rId2"/>
              </a:rPr>
              <a:t>http://zsxxsz.iteye.com/blog/1506554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使用</a:t>
            </a:r>
            <a:r>
              <a:rPr lang="en-US" altLang="zh-CN" dirty="0" err="1" smtClean="0"/>
              <a:t>valgrind</a:t>
            </a:r>
            <a:r>
              <a:rPr lang="en-US" altLang="zh-CN" dirty="0" smtClean="0"/>
              <a:t> </a:t>
            </a:r>
            <a:r>
              <a:rPr lang="zh-CN" altLang="en-US" dirty="0" smtClean="0"/>
              <a:t>检查内存漏洞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2430835"/>
          </a:xfrm>
        </p:spPr>
        <p:txBody>
          <a:bodyPr>
            <a:normAutofit fontScale="62500" lnSpcReduction="20000"/>
          </a:bodyPr>
          <a:lstStyle/>
          <a:p>
            <a:r>
              <a:rPr lang="zh-CN" altLang="en-US" sz="3400" dirty="0" smtClean="0"/>
              <a:t>以前端生成的 </a:t>
            </a:r>
            <a:r>
              <a:rPr lang="en-US" altLang="zh-CN" sz="3400" dirty="0" err="1" smtClean="0"/>
              <a:t>echo_server</a:t>
            </a:r>
            <a:r>
              <a:rPr lang="en-US" altLang="zh-CN" sz="3400" dirty="0" smtClean="0"/>
              <a:t> </a:t>
            </a:r>
            <a:r>
              <a:rPr lang="zh-CN" altLang="en-US" sz="3400" dirty="0" smtClean="0"/>
              <a:t>为例，打开 </a:t>
            </a:r>
            <a:r>
              <a:rPr lang="en-US" altLang="zh-CN" sz="3400" dirty="0" smtClean="0"/>
              <a:t>main.cpp </a:t>
            </a:r>
            <a:r>
              <a:rPr lang="zh-CN" altLang="en-US" sz="3400" dirty="0" smtClean="0"/>
              <a:t>文件，将 </a:t>
            </a:r>
            <a:r>
              <a:rPr lang="en-US" altLang="zh-CN" sz="3400" dirty="0" err="1" smtClean="0"/>
              <a:t>ms.run_alone</a:t>
            </a:r>
            <a:r>
              <a:rPr lang="en-US" altLang="zh-CN" sz="3400" dirty="0" smtClean="0"/>
              <a:t>(</a:t>
            </a:r>
            <a:r>
              <a:rPr lang="en-US" altLang="zh-CN" sz="3400" dirty="0" err="1" smtClean="0"/>
              <a:t>addr</a:t>
            </a:r>
            <a:r>
              <a:rPr lang="en-US" altLang="zh-CN" sz="3400" dirty="0" smtClean="0"/>
              <a:t>, NULL, 5) </a:t>
            </a:r>
            <a:r>
              <a:rPr lang="zh-CN" altLang="en-US" sz="3400" dirty="0" smtClean="0"/>
              <a:t>的第三个参数设为</a:t>
            </a:r>
            <a:r>
              <a:rPr lang="en-US" altLang="zh-CN" sz="3400" dirty="0" smtClean="0"/>
              <a:t>1</a:t>
            </a:r>
            <a:r>
              <a:rPr lang="zh-CN" altLang="en-US" sz="3400" dirty="0" smtClean="0"/>
              <a:t>（即运行一次进程便退出）</a:t>
            </a:r>
            <a:endParaRPr lang="en-US" altLang="zh-CN" sz="3400" dirty="0" smtClean="0"/>
          </a:p>
          <a:p>
            <a:r>
              <a:rPr lang="zh-CN" altLang="en-US" sz="3400" dirty="0" smtClean="0"/>
              <a:t>运行：</a:t>
            </a:r>
            <a:r>
              <a:rPr lang="en-US" altLang="zh-CN" sz="2600" dirty="0" err="1" smtClean="0"/>
              <a:t>valgrind</a:t>
            </a:r>
            <a:r>
              <a:rPr lang="en-US" altLang="zh-CN" sz="2600" dirty="0" smtClean="0"/>
              <a:t> --tool=</a:t>
            </a:r>
            <a:r>
              <a:rPr lang="en-US" altLang="zh-CN" sz="2600" dirty="0" err="1" smtClean="0"/>
              <a:t>memcheck</a:t>
            </a:r>
            <a:r>
              <a:rPr lang="en-US" altLang="zh-CN" sz="2600" dirty="0" smtClean="0"/>
              <a:t> --leak-check=yes -v ./</a:t>
            </a:r>
            <a:r>
              <a:rPr lang="en-US" altLang="zh-CN" sz="2600" dirty="0" err="1" smtClean="0"/>
              <a:t>echo_server</a:t>
            </a:r>
            <a:r>
              <a:rPr lang="en-US" altLang="zh-CN" sz="2600" dirty="0" smtClean="0"/>
              <a:t> alone</a:t>
            </a:r>
            <a:r>
              <a:rPr lang="zh-CN" altLang="en-US" sz="3400" dirty="0" smtClean="0"/>
              <a:t>，服务进程输出：</a:t>
            </a:r>
            <a:r>
              <a:rPr lang="en-US" altLang="zh-CN" sz="3400" dirty="0" smtClean="0"/>
              <a:t> listen on: 127.0.0.1:8888</a:t>
            </a:r>
          </a:p>
          <a:p>
            <a:r>
              <a:rPr lang="zh-CN" altLang="en-US" sz="3400" dirty="0" smtClean="0"/>
              <a:t>手工 </a:t>
            </a:r>
            <a:r>
              <a:rPr lang="en-US" altLang="zh-CN" sz="3400" dirty="0" smtClean="0"/>
              <a:t>telnet  127.0.0.1 8888</a:t>
            </a:r>
          </a:p>
          <a:p>
            <a:r>
              <a:rPr lang="zh-CN" altLang="en-US" sz="3400" dirty="0" smtClean="0"/>
              <a:t>输入几行数据后退出</a:t>
            </a:r>
            <a:endParaRPr lang="en-US" altLang="zh-CN" sz="3400" dirty="0" smtClean="0"/>
          </a:p>
          <a:p>
            <a:r>
              <a:rPr lang="zh-CN" altLang="en-US" sz="3400" dirty="0" smtClean="0"/>
              <a:t>如果 </a:t>
            </a:r>
            <a:r>
              <a:rPr lang="en-US" altLang="zh-CN" sz="3400" dirty="0" err="1" smtClean="0"/>
              <a:t>valgrind</a:t>
            </a:r>
            <a:r>
              <a:rPr lang="en-US" altLang="zh-CN" sz="3400" dirty="0" smtClean="0"/>
              <a:t> </a:t>
            </a:r>
            <a:r>
              <a:rPr lang="zh-CN" altLang="en-US" sz="3400" dirty="0" smtClean="0"/>
              <a:t>输出如下结果则证明没有内存问题</a:t>
            </a:r>
            <a:endParaRPr lang="en-US" altLang="zh-CN" sz="3400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365104"/>
            <a:ext cx="633670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ACL </a:t>
            </a:r>
            <a:r>
              <a:rPr lang="zh-CN" altLang="en-US" dirty="0" smtClean="0"/>
              <a:t>相关资源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ACL </a:t>
            </a:r>
            <a:r>
              <a:rPr lang="zh-CN" altLang="en-US" sz="2400" dirty="0" smtClean="0"/>
              <a:t>下载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 </a:t>
            </a:r>
            <a:r>
              <a:rPr lang="en-US" altLang="zh-CN" sz="2400" dirty="0" smtClean="0">
                <a:hlinkClick r:id="rId2"/>
              </a:rPr>
              <a:t>http://sourceforge.net/projects/acl/</a:t>
            </a:r>
            <a:endParaRPr lang="en-US" altLang="zh-CN" sz="2400" dirty="0" smtClean="0"/>
          </a:p>
          <a:p>
            <a:r>
              <a:rPr lang="en-US" altLang="zh-CN" sz="2400" dirty="0" smtClean="0"/>
              <a:t>ACL </a:t>
            </a:r>
            <a:r>
              <a:rPr lang="en-US" altLang="zh-CN" sz="2400" dirty="0" err="1" smtClean="0"/>
              <a:t>svn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 svn://svn.code.sf.net/p/acl/code</a:t>
            </a:r>
          </a:p>
          <a:p>
            <a:r>
              <a:rPr lang="en-US" altLang="zh-CN" sz="2400" dirty="0" smtClean="0"/>
              <a:t>ACL </a:t>
            </a:r>
            <a:r>
              <a:rPr lang="en-US" altLang="zh-CN" sz="2400" dirty="0" err="1" smtClean="0"/>
              <a:t>github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https://github.com/zhengshuxin/acl</a:t>
            </a:r>
          </a:p>
          <a:p>
            <a:r>
              <a:rPr lang="en-US" altLang="zh-CN" sz="2400" dirty="0" smtClean="0"/>
              <a:t>ACL </a:t>
            </a:r>
            <a:r>
              <a:rPr lang="zh-CN" altLang="en-US" sz="2400" dirty="0" smtClean="0"/>
              <a:t>技术博客：</a:t>
            </a:r>
            <a:r>
              <a:rPr lang="en-US" altLang="zh-CN" sz="2400" dirty="0" smtClean="0">
                <a:hlinkClick r:id="rId3"/>
              </a:rPr>
              <a:t>http://zsxxsz.iteye.com</a:t>
            </a:r>
            <a:r>
              <a:rPr lang="en-US" altLang="zh-CN" sz="2400" dirty="0" smtClean="0">
                <a:hlinkClick r:id="rId3"/>
              </a:rPr>
              <a:t>/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altLang="zh-CN" sz="4400" dirty="0" smtClean="0"/>
          </a:p>
          <a:p>
            <a:pPr algn="ctr">
              <a:buNone/>
            </a:pPr>
            <a:endParaRPr lang="en-US" altLang="zh-CN" sz="4400" dirty="0" smtClean="0"/>
          </a:p>
          <a:p>
            <a:pPr algn="ctr">
              <a:buNone/>
            </a:pPr>
            <a:r>
              <a:rPr lang="zh-CN" altLang="en-US" sz="4400" dirty="0" smtClean="0"/>
              <a:t>谢谢</a:t>
            </a:r>
            <a:endParaRPr lang="en-US" altLang="zh-CN" sz="4400" dirty="0" smtClean="0"/>
          </a:p>
          <a:p>
            <a:pPr algn="ctr">
              <a:buNone/>
            </a:pPr>
            <a:r>
              <a:rPr lang="en-US" altLang="zh-CN" sz="4400" dirty="0" smtClean="0"/>
              <a:t>2013.7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跋涉">
  <a:themeElements>
    <a:clrScheme name="跋涉">
      <a:dk1>
        <a:sysClr val="windowText" lastClr="000000"/>
      </a:dk1>
      <a:lt1>
        <a:sysClr val="window" lastClr="C0C0C0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跋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2126</TotalTime>
  <Words>3311</Words>
  <Application>Microsoft Office PowerPoint</Application>
  <PresentationFormat>全屏显示(4:3)</PresentationFormat>
  <Paragraphs>409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2" baseType="lpstr">
      <vt:lpstr>华文楷体</vt:lpstr>
      <vt:lpstr>隶书</vt:lpstr>
      <vt:lpstr>Franklin Gothic Book</vt:lpstr>
      <vt:lpstr>Franklin Gothic Medium</vt:lpstr>
      <vt:lpstr>Wingdings 2</vt:lpstr>
      <vt:lpstr>跋涉</vt:lpstr>
      <vt:lpstr>ACL 介绍</vt:lpstr>
      <vt:lpstr>目录</vt:lpstr>
      <vt:lpstr>ACL 是什么？</vt:lpstr>
      <vt:lpstr>应用场景</vt:lpstr>
      <vt:lpstr>谁在用 ACL？</vt:lpstr>
      <vt:lpstr>ACL 模块划分</vt:lpstr>
      <vt:lpstr>lib_acl基础库</vt:lpstr>
      <vt:lpstr>Lib_acl 结构体全景图</vt:lpstr>
      <vt:lpstr>lib_protocol 库</vt:lpstr>
      <vt:lpstr>lib_acl_cpp 库</vt:lpstr>
      <vt:lpstr>Lib_acl_cpp 功能类全景图</vt:lpstr>
      <vt:lpstr>ACL 服务框架</vt:lpstr>
      <vt:lpstr>master 主控进程流程图</vt:lpstr>
      <vt:lpstr>master 子进程流程图</vt:lpstr>
      <vt:lpstr>ACL 服务器框架特点</vt:lpstr>
      <vt:lpstr>ACL 服务器框架特点</vt:lpstr>
      <vt:lpstr>ACL 通信模块</vt:lpstr>
      <vt:lpstr>ACL 阻塞IO流(C++)</vt:lpstr>
      <vt:lpstr>ACL 非阻塞IO流(C++)</vt:lpstr>
      <vt:lpstr>Acl 常用网络应用客户端库</vt:lpstr>
      <vt:lpstr>ACL 日志模块</vt:lpstr>
      <vt:lpstr>ACL 分级日志示例(C接口)</vt:lpstr>
      <vt:lpstr>ACL 分级日志示例(C++接口)</vt:lpstr>
      <vt:lpstr>ACL 日志输出目标</vt:lpstr>
      <vt:lpstr>ACL 编程示例</vt:lpstr>
      <vt:lpstr>一个简单的网络客户端</vt:lpstr>
      <vt:lpstr>一个简单的网络服务端</vt:lpstr>
      <vt:lpstr>Acl 线程池示例</vt:lpstr>
      <vt:lpstr>ACL 的流式编程示例(xml为例)</vt:lpstr>
      <vt:lpstr>ACL 库中支持流式处理的类</vt:lpstr>
      <vt:lpstr>基于 acl_master 框架服务器程序</vt:lpstr>
      <vt:lpstr>服务器程序的快速生成</vt:lpstr>
      <vt:lpstr>ACL 编译安装</vt:lpstr>
      <vt:lpstr>使用valgrind 检查内存漏洞</vt:lpstr>
      <vt:lpstr>ACL 相关资源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Acl 介绍</dc:title>
  <dc:creator>zsx</dc:creator>
  <cp:lastModifiedBy>zsx</cp:lastModifiedBy>
  <cp:revision>161</cp:revision>
  <dcterms:created xsi:type="dcterms:W3CDTF">2013-07-16T01:21:50Z</dcterms:created>
  <dcterms:modified xsi:type="dcterms:W3CDTF">2015-03-19T05:58:16Z</dcterms:modified>
</cp:coreProperties>
</file>